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27"/>
  </p:notes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Lst>
  <p:sldSz cx="9144000" cy="5143500" type="screen16x9"/>
  <p:notesSz cx="6858000" cy="9144000"/>
  <p:embeddedFontLst>
    <p:embeddedFont>
      <p:font typeface="Calibri" panose="020F0502020204030204" pitchFamily="34" charset="0"/>
      <p:regular r:id="rId28"/>
      <p:bold r:id="rId29"/>
      <p:italic r:id="rId30"/>
      <p:boldItalic r:id="rId31"/>
    </p:embeddedFont>
    <p:embeddedFont>
      <p:font typeface="Inter" panose="020B0604020202020204" charset="0"/>
      <p:regular r:id="rId32"/>
      <p:bold r:id="rId33"/>
    </p:embeddedFont>
    <p:embeddedFont>
      <p:font typeface="League Spartan" panose="020B0604020202020204" charset="0"/>
      <p:regular r:id="rId34"/>
      <p:bold r:id="rId35"/>
    </p:embeddedFont>
    <p:embeddedFont>
      <p:font typeface="Roboto" panose="02000000000000000000" pitchFamily="2" charset="0"/>
      <p:regular r:id="rId36"/>
      <p:bold r:id="rId37"/>
      <p:italic r:id="rId38"/>
      <p:boldItalic r:id="rId39"/>
    </p:embeddedFont>
    <p:embeddedFont>
      <p:font typeface="Roboto Slab" pitchFamily="2" charset="0"/>
      <p:regular r:id="rId40"/>
      <p:bold r:id="rId41"/>
    </p:embeddedFont>
    <p:embeddedFont>
      <p:font typeface="Segoe UI" panose="020B0502040204020203"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6518"/>
  </p:normalViewPr>
  <p:slideViewPr>
    <p:cSldViewPr snapToGrid="0">
      <p:cViewPr varScale="1">
        <p:scale>
          <a:sx n="112" d="100"/>
          <a:sy n="112" d="100"/>
        </p:scale>
        <p:origin x="1040" y="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284bba09d7_24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 name="Google Shape;106;g2284bba09d7_24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284bba09d7_24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 name="Google Shape;174;g2284bba09d7_24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28600" algn="l">
              <a:buFont typeface="+mj-lt"/>
              <a:buAutoNum type="arabicPeriod"/>
            </a:pPr>
            <a:r>
              <a:rPr lang="en-CA" sz="1800" b="0" i="0" u="none" strike="noStrike" dirty="0">
                <a:solidFill>
                  <a:srgbClr val="374151"/>
                </a:solidFill>
                <a:effectLst/>
                <a:latin typeface="Segoe UI" panose="020B0502040204020203" pitchFamily="34" charset="0"/>
              </a:rPr>
              <a:t>The dynamic analysis stage of the approach involves loading instrumented extensions separately in the browser and visiting corresponding hosts to capture the original and modified set of headers at runtime. </a:t>
            </a:r>
            <a:endParaRPr lang="en-CA" sz="1800" b="0" i="0" u="none" strike="noStrike" dirty="0">
              <a:solidFill>
                <a:srgbClr val="374151"/>
              </a:solidFill>
              <a:effectLst/>
              <a:latin typeface="Calibri" panose="020F0502020204030204" pitchFamily="34" charset="0"/>
            </a:endParaRPr>
          </a:p>
          <a:p>
            <a:pPr marL="228600" algn="l">
              <a:buFont typeface="+mj-lt"/>
              <a:buAutoNum type="arabicPeriod"/>
            </a:pPr>
            <a:r>
              <a:rPr lang="en-CA" sz="1800" b="0" i="0" u="none" strike="noStrike" dirty="0">
                <a:solidFill>
                  <a:srgbClr val="374151"/>
                </a:solidFill>
                <a:effectLst/>
                <a:latin typeface="Segoe UI" panose="020B0502040204020203" pitchFamily="34" charset="0"/>
              </a:rPr>
              <a:t>The approach is not prone to server-side randomness, which might influence the results, as it captures headers within a single visit to the site. </a:t>
            </a:r>
            <a:endParaRPr lang="en-CA" sz="1800" b="0" i="0" u="none" strike="noStrike" dirty="0">
              <a:solidFill>
                <a:srgbClr val="374151"/>
              </a:solidFill>
              <a:effectLst/>
              <a:latin typeface="Calibri" panose="020F0502020204030204" pitchFamily="34" charset="0"/>
            </a:endParaRPr>
          </a:p>
          <a:p>
            <a:pPr marL="228600" algn="l">
              <a:buFont typeface="+mj-lt"/>
              <a:buAutoNum type="arabicPeriod"/>
            </a:pPr>
            <a:r>
              <a:rPr lang="en-CA" sz="1800" b="0" i="0" u="none" strike="noStrike" dirty="0">
                <a:solidFill>
                  <a:srgbClr val="374151"/>
                </a:solidFill>
                <a:effectLst/>
                <a:latin typeface="Segoe UI" panose="020B0502040204020203" pitchFamily="34" charset="0"/>
              </a:rPr>
              <a:t>For each instrumented extension, the associated target hosts are visited, and for special cases, modified extensions are scheduled to run on a test domain. </a:t>
            </a:r>
            <a:endParaRPr lang="en-CA" sz="1800" b="0" i="0" u="none" strike="noStrike" dirty="0">
              <a:solidFill>
                <a:srgbClr val="374151"/>
              </a:solidFill>
              <a:effectLst/>
              <a:latin typeface="Calibri" panose="020F0502020204030204" pitchFamily="34" charset="0"/>
            </a:endParaRPr>
          </a:p>
          <a:p>
            <a:pPr marL="228600" algn="l">
              <a:buFont typeface="+mj-lt"/>
              <a:buAutoNum type="arabicPeriod"/>
            </a:pPr>
            <a:r>
              <a:rPr lang="en-CA" sz="1800" b="0" i="0" u="none" strike="noStrike" dirty="0">
                <a:solidFill>
                  <a:srgbClr val="374151"/>
                </a:solidFill>
                <a:effectLst/>
                <a:latin typeface="Segoe UI" panose="020B0502040204020203" pitchFamily="34" charset="0"/>
              </a:rPr>
              <a:t>Puppeteer is used to load the extensions and launch browser instances for every extension, successfully visiting each URL. </a:t>
            </a:r>
            <a:endParaRPr lang="en-CA" sz="1800" b="0" i="0" u="none" strike="noStrike" dirty="0">
              <a:solidFill>
                <a:srgbClr val="374151"/>
              </a:solidFill>
              <a:effectLst/>
              <a:latin typeface="Calibri" panose="020F0502020204030204" pitchFamily="34" charset="0"/>
            </a:endParaRPr>
          </a:p>
          <a:p>
            <a:pPr marL="228600" algn="l">
              <a:buFont typeface="+mj-lt"/>
              <a:buAutoNum type="arabicPeriod"/>
            </a:pPr>
            <a:r>
              <a:rPr lang="en-CA" sz="1800" b="0" i="0" u="none" strike="noStrike" dirty="0">
                <a:solidFill>
                  <a:srgbClr val="374151"/>
                </a:solidFill>
                <a:effectLst/>
                <a:latin typeface="Segoe UI" panose="020B0502040204020203" pitchFamily="34" charset="0"/>
              </a:rPr>
              <a:t>The framework stays on the page for six seconds after the page load to record client-server communication and collects the original and modified set of headers on API invocation. </a:t>
            </a:r>
            <a:endParaRPr lang="en-CA" sz="1800" b="0" i="0" u="none" strike="noStrike" dirty="0">
              <a:solidFill>
                <a:srgbClr val="374151"/>
              </a:solidFill>
              <a:effectLst/>
              <a:latin typeface="Calibri" panose="020F0502020204030204" pitchFamily="34" charset="0"/>
            </a:endParaRPr>
          </a:p>
          <a:p>
            <a:pPr marL="228600" algn="l">
              <a:buFont typeface="+mj-lt"/>
              <a:buAutoNum type="arabicPeriod"/>
            </a:pPr>
            <a:r>
              <a:rPr lang="en-CA" sz="1800" b="0" i="0" u="none" strike="noStrike" dirty="0">
                <a:solidFill>
                  <a:srgbClr val="374151"/>
                </a:solidFill>
                <a:effectLst/>
                <a:latin typeface="Segoe UI" panose="020B0502040204020203" pitchFamily="34" charset="0"/>
              </a:rPr>
              <a:t>The hooked target APIs relay the header data to a logging server. </a:t>
            </a:r>
            <a:endParaRPr lang="en-CA" sz="1800" b="0" i="0" u="none" strike="noStrike" dirty="0">
              <a:solidFill>
                <a:srgbClr val="374151"/>
              </a:solidFill>
              <a:effectLst/>
              <a:latin typeface="Calibri" panose="020F050202020403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284bba09d7_24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g2284bba09d7_24_1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CA" b="0" i="0" u="none" strike="noStrike" dirty="0">
                <a:solidFill>
                  <a:srgbClr val="374151"/>
                </a:solidFill>
                <a:effectLst/>
                <a:latin typeface="Segoe UI" panose="020B0502040204020203" pitchFamily="34" charset="0"/>
              </a:rPr>
              <a:t>The original and modified headers are retrieved, parsed, and compared to identify differences in their values. </a:t>
            </a:r>
            <a:endParaRPr lang="en-CA" b="0" i="0" u="none" strike="noStrike" dirty="0">
              <a:solidFill>
                <a:srgbClr val="000000"/>
              </a:solidFill>
              <a:effectLst/>
              <a:latin typeface="Calibri" panose="020F0502020204030204" pitchFamily="34" charset="0"/>
            </a:endParaRPr>
          </a:p>
          <a:p>
            <a:pPr algn="l">
              <a:buFont typeface="+mj-lt"/>
              <a:buAutoNum type="arabicPeriod"/>
            </a:pPr>
            <a:r>
              <a:rPr lang="en-CA" b="0" i="0" u="none" strike="noStrike" dirty="0">
                <a:solidFill>
                  <a:srgbClr val="374151"/>
                </a:solidFill>
                <a:effectLst/>
                <a:latin typeface="Segoe UI" panose="020B0502040204020203" pitchFamily="34" charset="0"/>
              </a:rPr>
              <a:t>The analyzer labels an extension as </a:t>
            </a:r>
            <a:r>
              <a:rPr lang="en-CA" b="0" i="0" u="none" strike="noStrike" dirty="0" err="1">
                <a:solidFill>
                  <a:srgbClr val="374151"/>
                </a:solidFill>
                <a:effectLst/>
                <a:latin typeface="Segoe UI" panose="020B0502040204020203" pitchFamily="34" charset="0"/>
              </a:rPr>
              <a:t>modifiedHeader</a:t>
            </a:r>
            <a:r>
              <a:rPr lang="en-CA" b="0" i="0" u="none" strike="noStrike" dirty="0">
                <a:solidFill>
                  <a:srgbClr val="374151"/>
                </a:solidFill>
                <a:effectLst/>
                <a:latin typeface="Segoe UI" panose="020B0502040204020203" pitchFamily="34" charset="0"/>
              </a:rPr>
              <a:t> if it modifies a security header to enforce a relaxed server-sent policy. </a:t>
            </a:r>
            <a:endParaRPr lang="en-CA" b="0" i="0" u="none" strike="noStrike" dirty="0">
              <a:solidFill>
                <a:srgbClr val="000000"/>
              </a:solidFill>
              <a:effectLst/>
              <a:latin typeface="Calibri" panose="020F0502020204030204" pitchFamily="34" charset="0"/>
            </a:endParaRPr>
          </a:p>
          <a:p>
            <a:pPr algn="l">
              <a:buFont typeface="+mj-lt"/>
              <a:buAutoNum type="arabicPeriod"/>
            </a:pPr>
            <a:r>
              <a:rPr lang="en-CA" b="0" i="0" u="none" strike="noStrike" dirty="0">
                <a:solidFill>
                  <a:srgbClr val="374151"/>
                </a:solidFill>
                <a:effectLst/>
                <a:latin typeface="Segoe UI" panose="020B0502040204020203" pitchFamily="34" charset="0"/>
              </a:rPr>
              <a:t>If an extension adds a security header with no ground-truth header, it is labeled as </a:t>
            </a:r>
            <a:r>
              <a:rPr lang="en-CA" b="0" i="0" u="none" strike="noStrike" dirty="0" err="1">
                <a:solidFill>
                  <a:srgbClr val="374151"/>
                </a:solidFill>
                <a:effectLst/>
                <a:latin typeface="Segoe UI" panose="020B0502040204020203" pitchFamily="34" charset="0"/>
              </a:rPr>
              <a:t>injectedHeader</a:t>
            </a:r>
            <a:r>
              <a:rPr lang="en-CA" b="0" i="0" u="none" strike="noStrike" dirty="0">
                <a:solidFill>
                  <a:srgbClr val="374151"/>
                </a:solidFill>
                <a:effectLst/>
                <a:latin typeface="Segoe UI" panose="020B0502040204020203" pitchFamily="34" charset="0"/>
              </a:rPr>
              <a:t>, while if it removes or replaces a ground-truth header with an empty string, it is marked </a:t>
            </a:r>
            <a:r>
              <a:rPr lang="en-CA" b="0" i="0" u="none" strike="noStrike" dirty="0" err="1">
                <a:solidFill>
                  <a:srgbClr val="374151"/>
                </a:solidFill>
                <a:effectLst/>
                <a:latin typeface="Segoe UI" panose="020B0502040204020203" pitchFamily="34" charset="0"/>
              </a:rPr>
              <a:t>strippedHeader</a:t>
            </a:r>
            <a:r>
              <a:rPr lang="en-CA" b="0" i="0" u="none" strike="noStrike" dirty="0">
                <a:solidFill>
                  <a:srgbClr val="374151"/>
                </a:solidFill>
                <a:effectLst/>
                <a:latin typeface="Segoe UI" panose="020B0502040204020203" pitchFamily="34" charset="0"/>
              </a:rPr>
              <a:t>. </a:t>
            </a:r>
            <a:endParaRPr lang="en-CA" b="0" i="0" u="none" strike="noStrike" dirty="0">
              <a:solidFill>
                <a:srgbClr val="000000"/>
              </a:solidFill>
              <a:effectLst/>
              <a:latin typeface="Calibri" panose="020F0502020204030204" pitchFamily="34" charset="0"/>
            </a:endParaRPr>
          </a:p>
          <a:p>
            <a:pPr algn="l">
              <a:buFont typeface="+mj-lt"/>
              <a:buAutoNum type="arabicPeriod"/>
            </a:pPr>
            <a:r>
              <a:rPr lang="en-CA" b="0" i="0" u="none" strike="noStrike" dirty="0">
                <a:solidFill>
                  <a:srgbClr val="374151"/>
                </a:solidFill>
                <a:effectLst/>
                <a:latin typeface="Segoe UI" panose="020B0502040204020203" pitchFamily="34" charset="0"/>
              </a:rPr>
              <a:t>The framework can be extended to analyze other headers since it collects all headers at runtime. </a:t>
            </a:r>
            <a:endParaRPr lang="en-CA" b="0" i="0" u="none" strike="noStrike" dirty="0">
              <a:solidFill>
                <a:srgbClr val="000000"/>
              </a:solidFill>
              <a:effectLst/>
              <a:latin typeface="Calibri" panose="020F0502020204030204" pitchFamily="34" charset="0"/>
            </a:endParaRPr>
          </a:p>
          <a:p>
            <a:pPr algn="l">
              <a:buFont typeface="+mj-lt"/>
              <a:buAutoNum type="arabicPeriod"/>
            </a:pPr>
            <a:r>
              <a:rPr lang="en-CA" b="0" i="0" u="none" strike="noStrike" dirty="0">
                <a:solidFill>
                  <a:srgbClr val="374151"/>
                </a:solidFill>
                <a:effectLst/>
                <a:latin typeface="Segoe UI" panose="020B0502040204020203" pitchFamily="34" charset="0"/>
              </a:rPr>
              <a:t>The framework reports whether an extension exhibits benign modifications or suspicious behavior based on the target security headers' operations.</a:t>
            </a:r>
            <a:endParaRPr lang="en-CA" b="0" i="0" u="none" strike="noStrike" dirty="0">
              <a:solidFill>
                <a:srgbClr val="000000"/>
              </a:solidFill>
              <a:effectLst/>
              <a:latin typeface="Calibri" panose="020F0502020204030204" pitchFamily="34" charset="0"/>
            </a:endParaRP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284bba09d7_24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 name="Google Shape;190;g2284bba09d7_24_1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We will discuss Chrome extension analysis done by the authors. The analysis is divided into four parts. 1, 2, 3, 4. Lets discuss these in detail.</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284bba09d7_24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g2284bba09d7_24_1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100"/>
              <a:buFont typeface="Arial"/>
              <a:buChar char="•"/>
            </a:pPr>
            <a:r>
              <a:rPr lang="en" sz="1100" dirty="0">
                <a:solidFill>
                  <a:schemeClr val="dk1"/>
                </a:solidFill>
                <a:latin typeface="Calibri"/>
                <a:ea typeface="Calibri"/>
                <a:cs typeface="Calibri"/>
                <a:sym typeface="Calibri"/>
              </a:rPr>
              <a:t>The framework extracts chrome extension packages from downloaded extensions and removes themes and invalid extensions during its screening process.</a:t>
            </a:r>
            <a:endParaRPr dirty="0"/>
          </a:p>
          <a:p>
            <a:pPr marL="171450" lvl="0" indent="-171450" algn="l" rtl="0">
              <a:lnSpc>
                <a:spcPct val="100000"/>
              </a:lnSpc>
              <a:spcBef>
                <a:spcPts val="0"/>
              </a:spcBef>
              <a:spcAft>
                <a:spcPts val="0"/>
              </a:spcAft>
              <a:buSzPts val="1100"/>
              <a:buFont typeface="Arial"/>
              <a:buChar char="•"/>
            </a:pPr>
            <a:r>
              <a:rPr lang="en" sz="1100" dirty="0">
                <a:solidFill>
                  <a:schemeClr val="dk1"/>
                </a:solidFill>
                <a:latin typeface="Calibri"/>
                <a:ea typeface="Calibri"/>
                <a:cs typeface="Calibri"/>
                <a:sym typeface="Calibri"/>
              </a:rPr>
              <a:t>At the first stage, we identify the extensions which request the </a:t>
            </a:r>
            <a:r>
              <a:rPr lang="en" sz="1100" dirty="0" err="1">
                <a:solidFill>
                  <a:schemeClr val="dk1"/>
                </a:solidFill>
                <a:latin typeface="Calibri"/>
                <a:ea typeface="Calibri"/>
                <a:cs typeface="Calibri"/>
                <a:sym typeface="Calibri"/>
              </a:rPr>
              <a:t>webRequest</a:t>
            </a:r>
            <a:r>
              <a:rPr lang="en" sz="1100" dirty="0">
                <a:solidFill>
                  <a:schemeClr val="dk1"/>
                </a:solidFill>
                <a:latin typeface="Calibri"/>
                <a:ea typeface="Calibri"/>
                <a:cs typeface="Calibri"/>
                <a:sym typeface="Calibri"/>
              </a:rPr>
              <a:t> privilege to intercept headers.</a:t>
            </a:r>
            <a:endParaRPr dirty="0"/>
          </a:p>
          <a:p>
            <a:pPr marL="171450" lvl="0" indent="-171450" algn="l" rtl="0">
              <a:lnSpc>
                <a:spcPct val="100000"/>
              </a:lnSpc>
              <a:spcBef>
                <a:spcPts val="0"/>
              </a:spcBef>
              <a:spcAft>
                <a:spcPts val="0"/>
              </a:spcAft>
              <a:buSzPts val="1100"/>
              <a:buFont typeface="Arial"/>
              <a:buChar char="•"/>
            </a:pPr>
            <a:r>
              <a:rPr lang="en" sz="1100" dirty="0">
                <a:solidFill>
                  <a:schemeClr val="dk1"/>
                </a:solidFill>
                <a:latin typeface="Calibri"/>
                <a:ea typeface="Calibri"/>
                <a:cs typeface="Calibri"/>
                <a:sym typeface="Calibri"/>
              </a:rPr>
              <a:t>At the second stage, we obtain extensions which hold the privilege to synchronously intercept and modify HTTP headers at runtime and consider them for the next stage of analysis.</a:t>
            </a:r>
            <a:endParaRPr dirty="0"/>
          </a:p>
          <a:p>
            <a:pPr marL="171450" lvl="0" indent="-171450" algn="l" rtl="0">
              <a:lnSpc>
                <a:spcPct val="100000"/>
              </a:lnSpc>
              <a:spcBef>
                <a:spcPts val="0"/>
              </a:spcBef>
              <a:spcAft>
                <a:spcPts val="0"/>
              </a:spcAft>
              <a:buSzPts val="1100"/>
              <a:buFont typeface="Arial"/>
              <a:buChar char="•"/>
            </a:pPr>
            <a:r>
              <a:rPr lang="en" sz="1100" dirty="0">
                <a:solidFill>
                  <a:schemeClr val="dk1"/>
                </a:solidFill>
                <a:latin typeface="Calibri"/>
                <a:ea typeface="Calibri"/>
                <a:cs typeface="Calibri"/>
                <a:sym typeface="Calibri"/>
              </a:rPr>
              <a:t>At the third stage, we identify which extensions contain </a:t>
            </a:r>
            <a:r>
              <a:rPr lang="en" sz="1100" dirty="0" err="1">
                <a:solidFill>
                  <a:schemeClr val="dk1"/>
                </a:solidFill>
                <a:latin typeface="Calibri"/>
                <a:ea typeface="Calibri"/>
                <a:cs typeface="Calibri"/>
                <a:sym typeface="Calibri"/>
              </a:rPr>
              <a:t>content_security_policy</a:t>
            </a:r>
            <a:r>
              <a:rPr lang="en" sz="1100" dirty="0">
                <a:solidFill>
                  <a:schemeClr val="dk1"/>
                </a:solidFill>
                <a:latin typeface="Calibri"/>
                <a:ea typeface="Calibri"/>
                <a:cs typeface="Calibri"/>
                <a:sym typeface="Calibri"/>
              </a:rPr>
              <a:t> definitions. The framework then adds the remote server’s location to the connect-</a:t>
            </a:r>
            <a:r>
              <a:rPr lang="en" sz="1100" dirty="0" err="1">
                <a:solidFill>
                  <a:schemeClr val="dk1"/>
                </a:solidFill>
                <a:latin typeface="Calibri"/>
                <a:ea typeface="Calibri"/>
                <a:cs typeface="Calibri"/>
                <a:sym typeface="Calibri"/>
              </a:rPr>
              <a:t>src</a:t>
            </a:r>
            <a:r>
              <a:rPr lang="en" sz="1100" dirty="0">
                <a:solidFill>
                  <a:schemeClr val="dk1"/>
                </a:solidFill>
                <a:latin typeface="Calibri"/>
                <a:ea typeface="Calibri"/>
                <a:cs typeface="Calibri"/>
                <a:sym typeface="Calibri"/>
              </a:rPr>
              <a:t> directive to allow XHRs among them and, thus, header storage for further analysis.</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284bba09d7_24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g2284bba09d7_24_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100"/>
              <a:buFont typeface="Arial"/>
              <a:buChar char="•"/>
            </a:pPr>
            <a:r>
              <a:rPr lang="en" dirty="0"/>
              <a:t>The authors observed that the hook was successfully injected into ∼99% of the extensions at runtime, and the overwritten functionality was executed without any error. For the rest, 26 extensions failed to load at runtime. However, this was somewhat related to syntax errors in the original extensions across the datasets.</a:t>
            </a:r>
          </a:p>
          <a:p>
            <a:pPr marL="171450" lvl="0" indent="-171450" algn="l" rtl="0">
              <a:lnSpc>
                <a:spcPct val="100000"/>
              </a:lnSpc>
              <a:spcBef>
                <a:spcPts val="0"/>
              </a:spcBef>
              <a:spcAft>
                <a:spcPts val="0"/>
              </a:spcAft>
              <a:buSzPts val="1100"/>
              <a:buFont typeface="Arial"/>
              <a:buChar char="•"/>
            </a:pPr>
            <a:endParaRPr lang="en" dirty="0"/>
          </a:p>
          <a:p>
            <a:pPr marL="171450" lvl="0" indent="-171450" algn="l" rtl="0">
              <a:lnSpc>
                <a:spcPct val="100000"/>
              </a:lnSpc>
              <a:spcBef>
                <a:spcPts val="0"/>
              </a:spcBef>
              <a:spcAft>
                <a:spcPts val="0"/>
              </a:spcAft>
              <a:buSzPts val="1100"/>
              <a:buFont typeface="Arial"/>
              <a:buChar char="•"/>
            </a:pPr>
            <a:endParaRPr dirty="0"/>
          </a:p>
          <a:p>
            <a:pPr marL="171450" lvl="0" indent="-171450" algn="l" rtl="0">
              <a:lnSpc>
                <a:spcPct val="100000"/>
              </a:lnSpc>
              <a:spcBef>
                <a:spcPts val="0"/>
              </a:spcBef>
              <a:spcAft>
                <a:spcPts val="0"/>
              </a:spcAft>
              <a:buSzPts val="1100"/>
              <a:buFont typeface="Arial"/>
              <a:buChar char="•"/>
            </a:pPr>
            <a:r>
              <a:rPr lang="en" b="0" i="0" dirty="0">
                <a:solidFill>
                  <a:srgbClr val="374151"/>
                </a:solidFill>
                <a:latin typeface="Arial"/>
                <a:ea typeface="Arial"/>
                <a:cs typeface="Arial"/>
                <a:sym typeface="Arial"/>
              </a:rPr>
              <a:t>They focused on two </a:t>
            </a:r>
            <a:r>
              <a:rPr lang="en" b="0" i="0" dirty="0" err="1">
                <a:solidFill>
                  <a:srgbClr val="374151"/>
                </a:solidFill>
                <a:latin typeface="Arial"/>
                <a:ea typeface="Arial"/>
                <a:cs typeface="Arial"/>
                <a:sym typeface="Arial"/>
              </a:rPr>
              <a:t>webRequest</a:t>
            </a:r>
            <a:r>
              <a:rPr lang="en" b="0" i="0" dirty="0">
                <a:solidFill>
                  <a:srgbClr val="374151"/>
                </a:solidFill>
                <a:latin typeface="Arial"/>
                <a:ea typeface="Arial"/>
                <a:cs typeface="Arial"/>
                <a:sym typeface="Arial"/>
              </a:rPr>
              <a:t> APIs used by browser extensions for interception of request or response headers. The authors found a smaller number of extensions register event listeners for these APIs compared to the larger number of extensions that register at least one event listener. The discrepancy is due to extensions that only register event handlers under certain conditions.</a:t>
            </a:r>
            <a:endParaRPr dirty="0"/>
          </a:p>
          <a:p>
            <a:pPr marL="171450" lvl="0" indent="-171450" algn="l" rtl="0">
              <a:lnSpc>
                <a:spcPct val="100000"/>
              </a:lnSpc>
              <a:spcBef>
                <a:spcPts val="0"/>
              </a:spcBef>
              <a:spcAft>
                <a:spcPts val="0"/>
              </a:spcAft>
              <a:buSzPts val="1100"/>
              <a:buFont typeface="Arial"/>
              <a:buChar char="•"/>
            </a:pPr>
            <a:r>
              <a:rPr lang="en" b="0" i="0" dirty="0">
                <a:solidFill>
                  <a:srgbClr val="374151"/>
                </a:solidFill>
                <a:latin typeface="Arial"/>
                <a:ea typeface="Arial"/>
                <a:cs typeface="Arial"/>
                <a:sym typeface="Arial"/>
              </a:rPr>
              <a:t>The number of extensions triggered with a relevant handler is lower than the number of extensions that registered an event handler. The authors manually analyzed 20 extensions from each set and found that the analysis did not yield results due to technical limitations or extensions triggering functionality on certain runtime conditions. There were 151 non-triggering extensions present in all three datasets due to overlap.</a:t>
            </a:r>
            <a:endParaRPr sz="1100" dirty="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284bba09d7_24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g2284bba09d7_24_1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Here is an overview of the most prevalent headers and their respective modifications. </a:t>
            </a:r>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b="0" i="0" dirty="0">
                <a:solidFill>
                  <a:srgbClr val="374151"/>
                </a:solidFill>
                <a:latin typeface="Arial"/>
                <a:ea typeface="Arial"/>
                <a:cs typeface="Arial"/>
                <a:sym typeface="Arial"/>
              </a:rPr>
              <a:t>The study examines the impact of browser extensions on web security by analyzing their manipulation of request and response headers. </a:t>
            </a:r>
          </a:p>
          <a:p>
            <a:pPr marL="0" lvl="0" indent="0" algn="l" rtl="0">
              <a:lnSpc>
                <a:spcPct val="100000"/>
              </a:lnSpc>
              <a:spcBef>
                <a:spcPts val="0"/>
              </a:spcBef>
              <a:spcAft>
                <a:spcPts val="0"/>
              </a:spcAft>
              <a:buSzPts val="1100"/>
              <a:buNone/>
            </a:pPr>
            <a:endParaRPr lang="en" b="0" i="0" dirty="0">
              <a:solidFill>
                <a:srgbClr val="374151"/>
              </a:solidFill>
              <a:latin typeface="Arial"/>
              <a:ea typeface="Arial"/>
              <a:cs typeface="Arial"/>
              <a:sym typeface="Arial"/>
            </a:endParaRPr>
          </a:p>
          <a:p>
            <a:pPr marL="0" lvl="0" indent="0" algn="l" rtl="0">
              <a:lnSpc>
                <a:spcPct val="100000"/>
              </a:lnSpc>
              <a:spcBef>
                <a:spcPts val="0"/>
              </a:spcBef>
              <a:spcAft>
                <a:spcPts val="0"/>
              </a:spcAft>
              <a:buSzPts val="1100"/>
              <a:buNone/>
            </a:pPr>
            <a:r>
              <a:rPr lang="en" b="0" i="0" dirty="0">
                <a:solidFill>
                  <a:srgbClr val="374151"/>
                </a:solidFill>
                <a:latin typeface="Arial"/>
                <a:ea typeface="Arial"/>
                <a:cs typeface="Arial"/>
                <a:sym typeface="Arial"/>
              </a:rPr>
              <a:t>For response headers, extensions that altered headers in the last 3 years were analyzed. X-Frame-Options (XFO) and Content-Security-Policy (CSP) were the most affected server-sent security headers, likely due to extensions attempting to load content in frames or inject their scripts into pages. In regards to CSP, almost all directives were injected by at least one extension, with script-</a:t>
            </a:r>
            <a:r>
              <a:rPr lang="en" b="0" i="0" dirty="0" err="1">
                <a:solidFill>
                  <a:srgbClr val="374151"/>
                </a:solidFill>
                <a:latin typeface="Arial"/>
                <a:ea typeface="Arial"/>
                <a:cs typeface="Arial"/>
                <a:sym typeface="Arial"/>
              </a:rPr>
              <a:t>src</a:t>
            </a:r>
            <a:r>
              <a:rPr lang="en" b="0" i="0" dirty="0">
                <a:solidFill>
                  <a:srgbClr val="374151"/>
                </a:solidFill>
                <a:latin typeface="Arial"/>
                <a:ea typeface="Arial"/>
                <a:cs typeface="Arial"/>
                <a:sym typeface="Arial"/>
              </a:rPr>
              <a:t> and default-</a:t>
            </a:r>
            <a:r>
              <a:rPr lang="en" b="0" i="0" dirty="0" err="1">
                <a:solidFill>
                  <a:srgbClr val="374151"/>
                </a:solidFill>
                <a:latin typeface="Arial"/>
                <a:ea typeface="Arial"/>
                <a:cs typeface="Arial"/>
                <a:sym typeface="Arial"/>
              </a:rPr>
              <a:t>src</a:t>
            </a:r>
            <a:r>
              <a:rPr lang="en" b="0" i="0" dirty="0">
                <a:solidFill>
                  <a:srgbClr val="374151"/>
                </a:solidFill>
                <a:latin typeface="Arial"/>
                <a:ea typeface="Arial"/>
                <a:cs typeface="Arial"/>
                <a:sym typeface="Arial"/>
              </a:rPr>
              <a:t> being the most commonly dropped directives for XSS mitigation.</a:t>
            </a:r>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b="0" i="0" dirty="0">
                <a:solidFill>
                  <a:srgbClr val="374151"/>
                </a:solidFill>
                <a:latin typeface="Arial"/>
                <a:ea typeface="Arial"/>
                <a:cs typeface="Arial"/>
                <a:sym typeface="Arial"/>
              </a:rPr>
              <a:t>Dangerous misconfigurations for Cross-Origin Resource Sharing (CORS) can occur if Access-Control-Allow-Credentials is set to true and Access-Control-Allow-Origin is set to * for allowed origin, enabling an attack to access devices that are in the local network of the victim.</a:t>
            </a:r>
            <a:endParaRPr dirty="0"/>
          </a:p>
          <a:p>
            <a:pPr marL="0" lvl="0" indent="0" algn="l" rtl="0">
              <a:lnSpc>
                <a:spcPct val="100000"/>
              </a:lnSpc>
              <a:spcBef>
                <a:spcPts val="0"/>
              </a:spcBef>
              <a:spcAft>
                <a:spcPts val="0"/>
              </a:spcAft>
              <a:buSzPts val="1100"/>
              <a:buNone/>
            </a:pPr>
            <a:r>
              <a:rPr lang="en" b="0" i="0" dirty="0">
                <a:solidFill>
                  <a:srgbClr val="374151"/>
                </a:solidFill>
                <a:latin typeface="Arial"/>
                <a:ea typeface="Arial"/>
                <a:cs typeface="Arial"/>
                <a:sym typeface="Arial"/>
              </a:rPr>
              <a:t>31 extensions modify </a:t>
            </a:r>
            <a:r>
              <a:rPr lang="en" b="0" i="0" dirty="0" err="1">
                <a:solidFill>
                  <a:srgbClr val="374151"/>
                </a:solidFill>
                <a:latin typeface="Arial"/>
                <a:ea typeface="Arial"/>
                <a:cs typeface="Arial"/>
                <a:sym typeface="Arial"/>
              </a:rPr>
              <a:t>SameSite</a:t>
            </a:r>
            <a:r>
              <a:rPr lang="en" b="0" i="0" dirty="0">
                <a:solidFill>
                  <a:srgbClr val="374151"/>
                </a:solidFill>
                <a:latin typeface="Arial"/>
                <a:ea typeface="Arial"/>
                <a:cs typeface="Arial"/>
                <a:sym typeface="Arial"/>
              </a:rPr>
              <a:t> flag for cookies, some disabling CSRF protection, while only 15 extensions interfere with Strict-Transport-Security header. Some examples </a:t>
            </a:r>
            <a:r>
              <a:rPr lang="en" b="0" i="0" dirty="0">
                <a:solidFill>
                  <a:srgbClr val="343541"/>
                </a:solidFill>
                <a:latin typeface="Arial"/>
                <a:ea typeface="Arial"/>
                <a:cs typeface="Arial"/>
                <a:sym typeface="Arial"/>
              </a:rPr>
              <a:t>include DuckDuckGo Privacy Essentials (5M+ users) that blocks all attempts to set cookies and Multi Chat - Messenger for </a:t>
            </a:r>
            <a:r>
              <a:rPr lang="en" b="0" i="0" dirty="0" err="1">
                <a:solidFill>
                  <a:srgbClr val="343541"/>
                </a:solidFill>
                <a:latin typeface="Arial"/>
                <a:ea typeface="Arial"/>
                <a:cs typeface="Arial"/>
                <a:sym typeface="Arial"/>
              </a:rPr>
              <a:t>Whatsapp</a:t>
            </a:r>
            <a:r>
              <a:rPr lang="en" b="0" i="0" dirty="0">
                <a:solidFill>
                  <a:srgbClr val="343541"/>
                </a:solidFill>
                <a:latin typeface="Arial"/>
                <a:ea typeface="Arial"/>
                <a:cs typeface="Arial"/>
                <a:sym typeface="Arial"/>
              </a:rPr>
              <a:t> (40K+ users) that sets </a:t>
            </a:r>
            <a:r>
              <a:rPr lang="en" b="0" i="0" dirty="0" err="1">
                <a:solidFill>
                  <a:srgbClr val="343541"/>
                </a:solidFill>
                <a:latin typeface="Arial"/>
                <a:ea typeface="Arial"/>
                <a:cs typeface="Arial"/>
                <a:sym typeface="Arial"/>
              </a:rPr>
              <a:t>SameSite</a:t>
            </a:r>
            <a:r>
              <a:rPr lang="en" b="0" i="0" dirty="0">
                <a:solidFill>
                  <a:srgbClr val="343541"/>
                </a:solidFill>
                <a:latin typeface="Arial"/>
                <a:ea typeface="Arial"/>
                <a:cs typeface="Arial"/>
                <a:sym typeface="Arial"/>
              </a:rPr>
              <a:t>=none. </a:t>
            </a:r>
            <a:endParaRPr dirty="0"/>
          </a:p>
          <a:p>
            <a:pPr marL="0" lvl="0" indent="0" algn="l" rtl="0">
              <a:lnSpc>
                <a:spcPct val="100000"/>
              </a:lnSpc>
              <a:spcBef>
                <a:spcPts val="0"/>
              </a:spcBef>
              <a:spcAft>
                <a:spcPts val="0"/>
              </a:spcAft>
              <a:buSzPts val="1100"/>
              <a:buNone/>
            </a:pPr>
            <a:endParaRPr b="0" i="0" dirty="0">
              <a:solidFill>
                <a:srgbClr val="343541"/>
              </a:solidFill>
              <a:latin typeface="Arial"/>
              <a:ea typeface="Arial"/>
              <a:cs typeface="Arial"/>
              <a:sym typeface="Arial"/>
            </a:endParaRPr>
          </a:p>
          <a:p>
            <a:pPr marL="0" lvl="0" indent="0" algn="l" rtl="0">
              <a:lnSpc>
                <a:spcPct val="100000"/>
              </a:lnSpc>
              <a:spcBef>
                <a:spcPts val="0"/>
              </a:spcBef>
              <a:spcAft>
                <a:spcPts val="0"/>
              </a:spcAft>
              <a:buSzPts val="1100"/>
              <a:buNone/>
            </a:pPr>
            <a:r>
              <a:rPr lang="en" b="0" i="0" dirty="0">
                <a:solidFill>
                  <a:srgbClr val="374151"/>
                </a:solidFill>
                <a:latin typeface="Arial"/>
                <a:ea typeface="Arial"/>
                <a:cs typeface="Arial"/>
                <a:sym typeface="Arial"/>
              </a:rPr>
              <a:t>A total of 315 extensions were found to interfere with security headers in requests. The Origin and </a:t>
            </a:r>
            <a:r>
              <a:rPr lang="en" b="0" i="0" dirty="0" err="1">
                <a:solidFill>
                  <a:srgbClr val="374151"/>
                </a:solidFill>
                <a:latin typeface="Arial"/>
                <a:ea typeface="Arial"/>
                <a:cs typeface="Arial"/>
                <a:sym typeface="Arial"/>
              </a:rPr>
              <a:t>Referer</a:t>
            </a:r>
            <a:r>
              <a:rPr lang="en" b="0" i="0" dirty="0">
                <a:solidFill>
                  <a:srgbClr val="374151"/>
                </a:solidFill>
                <a:latin typeface="Arial"/>
                <a:ea typeface="Arial"/>
                <a:cs typeface="Arial"/>
                <a:sym typeface="Arial"/>
              </a:rPr>
              <a:t> headers were the most commonly tampered with, particularly in recent extensions. Only two extensions negatively affected the upgrade-insecure-requests header, while interference with Fetch Metadata was not significant.</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284bba09d7_24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 name="Google Shape;221;g2284bba09d7_24_1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Font typeface="Calibri"/>
              <a:buChar char="●"/>
            </a:pPr>
            <a:r>
              <a:rPr lang="en" sz="1200" i="0" dirty="0">
                <a:solidFill>
                  <a:srgbClr val="374151"/>
                </a:solidFill>
                <a:latin typeface="Calibri"/>
                <a:ea typeface="Calibri"/>
                <a:cs typeface="Calibri"/>
                <a:sym typeface="Calibri"/>
              </a:rPr>
              <a:t>This study investigates the evolution of Chrome extensions that modify security headers over 19 months. The study found that many extensions added new features that required relaxed security restrictions imposed by CSP, XFO, and ACA-Origin. A significant number of extensions were removed from the store, but the vast majority were benign, and only a few were known to be malicious. The study suggests that newly added extensions make more excessive use of interception capabilities than older ones..</a:t>
            </a:r>
            <a:endParaRPr sz="1200" dirty="0">
              <a:solidFill>
                <a:schemeClr val="dk1"/>
              </a:solidFill>
              <a:latin typeface="Calibri"/>
              <a:ea typeface="Calibri"/>
              <a:cs typeface="Calibri"/>
              <a:sym typeface="Calibri"/>
            </a:endParaRPr>
          </a:p>
          <a:p>
            <a:pPr marL="457200" lvl="0" indent="-304800" algn="l" rtl="0">
              <a:lnSpc>
                <a:spcPct val="100000"/>
              </a:lnSpc>
              <a:spcBef>
                <a:spcPts val="0"/>
              </a:spcBef>
              <a:spcAft>
                <a:spcPts val="0"/>
              </a:spcAft>
              <a:buSzPts val="1200"/>
              <a:buFont typeface="Calibri"/>
              <a:buChar char="●"/>
            </a:pPr>
            <a:r>
              <a:rPr lang="en" sz="1200" dirty="0">
                <a:solidFill>
                  <a:schemeClr val="dk1"/>
                </a:solidFill>
                <a:latin typeface="Calibri"/>
                <a:ea typeface="Calibri"/>
                <a:cs typeface="Calibri"/>
                <a:sym typeface="Calibri"/>
              </a:rPr>
              <a:t>Famous extensions also violated these ethics to modify and alter headers</a:t>
            </a:r>
            <a:endParaRPr sz="1200" dirty="0">
              <a:latin typeface="Calibri"/>
              <a:ea typeface="Calibri"/>
              <a:cs typeface="Calibri"/>
              <a:sym typeface="Calibri"/>
            </a:endParaRPr>
          </a:p>
          <a:p>
            <a:pPr marL="914400" lvl="1" indent="-304800" algn="l" rtl="0">
              <a:lnSpc>
                <a:spcPct val="100000"/>
              </a:lnSpc>
              <a:spcBef>
                <a:spcPts val="0"/>
              </a:spcBef>
              <a:spcAft>
                <a:spcPts val="0"/>
              </a:spcAft>
              <a:buSzPts val="1200"/>
              <a:buFont typeface="Calibri"/>
              <a:buChar char="○"/>
            </a:pPr>
            <a:r>
              <a:rPr lang="en" sz="1200" dirty="0">
                <a:solidFill>
                  <a:schemeClr val="dk1"/>
                </a:solidFill>
                <a:latin typeface="Calibri"/>
                <a:ea typeface="Calibri"/>
                <a:cs typeface="Calibri"/>
                <a:sym typeface="Calibri"/>
              </a:rPr>
              <a:t>DuckDuckGo </a:t>
            </a:r>
            <a:endParaRPr sz="1200" dirty="0">
              <a:latin typeface="Calibri"/>
              <a:ea typeface="Calibri"/>
              <a:cs typeface="Calibri"/>
              <a:sym typeface="Calibri"/>
            </a:endParaRPr>
          </a:p>
          <a:p>
            <a:pPr marL="914400" lvl="1" indent="-304800" algn="l" rtl="0">
              <a:lnSpc>
                <a:spcPct val="100000"/>
              </a:lnSpc>
              <a:spcBef>
                <a:spcPts val="0"/>
              </a:spcBef>
              <a:spcAft>
                <a:spcPts val="0"/>
              </a:spcAft>
              <a:buSzPts val="1200"/>
              <a:buFont typeface="Calibri"/>
              <a:buChar char="○"/>
            </a:pPr>
            <a:r>
              <a:rPr lang="en" sz="1200" dirty="0">
                <a:solidFill>
                  <a:schemeClr val="dk1"/>
                </a:solidFill>
                <a:latin typeface="Calibri"/>
                <a:ea typeface="Calibri"/>
                <a:cs typeface="Calibri"/>
                <a:sym typeface="Calibri"/>
              </a:rPr>
              <a:t>Video Downloader for Vimeo</a:t>
            </a:r>
            <a:endParaRPr sz="1200" dirty="0">
              <a:latin typeface="Calibri"/>
              <a:ea typeface="Calibri"/>
              <a:cs typeface="Calibri"/>
              <a:sym typeface="Calibri"/>
            </a:endParaRPr>
          </a:p>
          <a:p>
            <a:pPr marL="914400" lvl="1" indent="-304800" algn="l" rtl="0">
              <a:lnSpc>
                <a:spcPct val="100000"/>
              </a:lnSpc>
              <a:spcBef>
                <a:spcPts val="0"/>
              </a:spcBef>
              <a:spcAft>
                <a:spcPts val="0"/>
              </a:spcAft>
              <a:buSzPts val="1200"/>
              <a:buFont typeface="Calibri"/>
              <a:buChar char="○"/>
            </a:pPr>
            <a:r>
              <a:rPr lang="en" sz="1200" dirty="0" err="1">
                <a:solidFill>
                  <a:schemeClr val="dk1"/>
                </a:solidFill>
                <a:latin typeface="Calibri"/>
                <a:ea typeface="Calibri"/>
                <a:cs typeface="Calibri"/>
                <a:sym typeface="Calibri"/>
              </a:rPr>
              <a:t>MarkDown</a:t>
            </a:r>
            <a:r>
              <a:rPr lang="en" sz="1200" dirty="0">
                <a:solidFill>
                  <a:schemeClr val="dk1"/>
                </a:solidFill>
                <a:latin typeface="Calibri"/>
                <a:ea typeface="Calibri"/>
                <a:cs typeface="Calibri"/>
                <a:sym typeface="Calibri"/>
              </a:rPr>
              <a:t> Viewer</a:t>
            </a:r>
            <a:endParaRPr sz="1200" dirty="0">
              <a:latin typeface="Calibri"/>
              <a:ea typeface="Calibri"/>
              <a:cs typeface="Calibri"/>
              <a:sym typeface="Calibri"/>
            </a:endParaRPr>
          </a:p>
          <a:p>
            <a:pPr marL="457200" lvl="0" indent="-304800" algn="l" rtl="0">
              <a:lnSpc>
                <a:spcPct val="100000"/>
              </a:lnSpc>
              <a:spcBef>
                <a:spcPts val="0"/>
              </a:spcBef>
              <a:spcAft>
                <a:spcPts val="0"/>
              </a:spcAft>
              <a:buSzPts val="1200"/>
              <a:buFont typeface="Calibri"/>
              <a:buChar char="●"/>
            </a:pPr>
            <a:r>
              <a:rPr lang="en" sz="1200" dirty="0">
                <a:solidFill>
                  <a:schemeClr val="dk1"/>
                </a:solidFill>
                <a:latin typeface="Calibri"/>
                <a:ea typeface="Calibri"/>
                <a:cs typeface="Calibri"/>
                <a:sym typeface="Calibri"/>
              </a:rPr>
              <a:t>Over period these were either taken down or they updated their code to include relevant headers</a:t>
            </a:r>
            <a:endParaRPr sz="1200" dirty="0">
              <a:latin typeface="Calibri"/>
              <a:ea typeface="Calibri"/>
              <a:cs typeface="Calibri"/>
              <a:sym typeface="Calibri"/>
            </a:endParaRPr>
          </a:p>
          <a:p>
            <a:pPr marL="457200" lvl="0" indent="-304800" algn="l" rtl="0">
              <a:lnSpc>
                <a:spcPct val="100000"/>
              </a:lnSpc>
              <a:spcBef>
                <a:spcPts val="0"/>
              </a:spcBef>
              <a:spcAft>
                <a:spcPts val="0"/>
              </a:spcAft>
              <a:buSzPts val="1200"/>
              <a:buFont typeface="Calibri"/>
              <a:buChar char="●"/>
            </a:pPr>
            <a:r>
              <a:rPr lang="en" sz="1200" dirty="0">
                <a:solidFill>
                  <a:schemeClr val="dk1"/>
                </a:solidFill>
                <a:latin typeface="Calibri"/>
                <a:ea typeface="Calibri"/>
                <a:cs typeface="Calibri"/>
                <a:sym typeface="Calibri"/>
              </a:rPr>
              <a:t>It is becoming harder to judge whether new extensions make more excessive use of interception capabilities than older ones.</a:t>
            </a:r>
            <a:endParaRPr sz="1200" dirty="0">
              <a:latin typeface="Calibri"/>
              <a:ea typeface="Calibri"/>
              <a:cs typeface="Calibri"/>
              <a:sym typeface="Calibri"/>
            </a:endParaRPr>
          </a:p>
          <a:p>
            <a:pPr marL="0" lvl="0" indent="0" algn="l" rtl="0">
              <a:lnSpc>
                <a:spcPct val="100000"/>
              </a:lnSpc>
              <a:spcBef>
                <a:spcPts val="0"/>
              </a:spcBef>
              <a:spcAft>
                <a:spcPts val="0"/>
              </a:spcAft>
              <a:buSzPts val="1100"/>
              <a:buNone/>
            </a:pPr>
            <a:endParaRPr sz="1200" dirty="0">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284bba09d7_24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g2284bba09d7_24_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Font typeface="Calibri"/>
              <a:buChar char="●"/>
            </a:pPr>
            <a:r>
              <a:rPr lang="en" sz="1200" i="0">
                <a:solidFill>
                  <a:srgbClr val="374151"/>
                </a:solidFill>
                <a:latin typeface="Calibri"/>
                <a:ea typeface="Calibri"/>
                <a:cs typeface="Calibri"/>
                <a:sym typeface="Calibri"/>
              </a:rPr>
              <a:t>This study investigates the longitudinal evolution of Chrome extensions that modify security headers over 19 months. The study found that many extensions added new features that required relaxed security restrictions imposed by CSP, XFO, and ACA-Origin. A significant number of extensions were removed from the store, but the vast majority were benign, and only a few were known to be malicious. The study suggests that newly added extensions make more excessive use of interception capabilities than older ones..</a:t>
            </a:r>
            <a:endParaRPr sz="1200">
              <a:solidFill>
                <a:schemeClr val="dk1"/>
              </a:solidFill>
              <a:latin typeface="Calibri"/>
              <a:ea typeface="Calibri"/>
              <a:cs typeface="Calibri"/>
              <a:sym typeface="Calibri"/>
            </a:endParaRPr>
          </a:p>
          <a:p>
            <a:pPr marL="457200" lvl="0" indent="-304800" algn="l" rtl="0">
              <a:lnSpc>
                <a:spcPct val="100000"/>
              </a:lnSpc>
              <a:spcBef>
                <a:spcPts val="0"/>
              </a:spcBef>
              <a:spcAft>
                <a:spcPts val="0"/>
              </a:spcAft>
              <a:buSzPts val="1200"/>
              <a:buFont typeface="Calibri"/>
              <a:buChar char="●"/>
            </a:pPr>
            <a:r>
              <a:rPr lang="en" sz="1200">
                <a:solidFill>
                  <a:schemeClr val="dk1"/>
                </a:solidFill>
                <a:latin typeface="Calibri"/>
                <a:ea typeface="Calibri"/>
                <a:cs typeface="Calibri"/>
                <a:sym typeface="Calibri"/>
              </a:rPr>
              <a:t>Famous extensions also violated these ethics to modify and alter headers</a:t>
            </a:r>
            <a:endParaRPr sz="1200">
              <a:latin typeface="Calibri"/>
              <a:ea typeface="Calibri"/>
              <a:cs typeface="Calibri"/>
              <a:sym typeface="Calibri"/>
            </a:endParaRPr>
          </a:p>
          <a:p>
            <a:pPr marL="914400" lvl="1" indent="-304800" algn="l" rtl="0">
              <a:lnSpc>
                <a:spcPct val="100000"/>
              </a:lnSpc>
              <a:spcBef>
                <a:spcPts val="0"/>
              </a:spcBef>
              <a:spcAft>
                <a:spcPts val="0"/>
              </a:spcAft>
              <a:buSzPts val="1200"/>
              <a:buFont typeface="Calibri"/>
              <a:buChar char="○"/>
            </a:pPr>
            <a:r>
              <a:rPr lang="en" sz="1200">
                <a:solidFill>
                  <a:schemeClr val="dk1"/>
                </a:solidFill>
                <a:latin typeface="Calibri"/>
                <a:ea typeface="Calibri"/>
                <a:cs typeface="Calibri"/>
                <a:sym typeface="Calibri"/>
              </a:rPr>
              <a:t>DuckDuckGo </a:t>
            </a:r>
            <a:endParaRPr sz="1200">
              <a:latin typeface="Calibri"/>
              <a:ea typeface="Calibri"/>
              <a:cs typeface="Calibri"/>
              <a:sym typeface="Calibri"/>
            </a:endParaRPr>
          </a:p>
          <a:p>
            <a:pPr marL="914400" lvl="1" indent="-304800" algn="l" rtl="0">
              <a:lnSpc>
                <a:spcPct val="100000"/>
              </a:lnSpc>
              <a:spcBef>
                <a:spcPts val="0"/>
              </a:spcBef>
              <a:spcAft>
                <a:spcPts val="0"/>
              </a:spcAft>
              <a:buSzPts val="1200"/>
              <a:buFont typeface="Calibri"/>
              <a:buChar char="○"/>
            </a:pPr>
            <a:r>
              <a:rPr lang="en" sz="1200">
                <a:solidFill>
                  <a:schemeClr val="dk1"/>
                </a:solidFill>
                <a:latin typeface="Calibri"/>
                <a:ea typeface="Calibri"/>
                <a:cs typeface="Calibri"/>
                <a:sym typeface="Calibri"/>
              </a:rPr>
              <a:t>Video Downloader for Vimeo</a:t>
            </a:r>
            <a:endParaRPr sz="1200">
              <a:latin typeface="Calibri"/>
              <a:ea typeface="Calibri"/>
              <a:cs typeface="Calibri"/>
              <a:sym typeface="Calibri"/>
            </a:endParaRPr>
          </a:p>
          <a:p>
            <a:pPr marL="914400" lvl="1" indent="-304800" algn="l" rtl="0">
              <a:lnSpc>
                <a:spcPct val="100000"/>
              </a:lnSpc>
              <a:spcBef>
                <a:spcPts val="0"/>
              </a:spcBef>
              <a:spcAft>
                <a:spcPts val="0"/>
              </a:spcAft>
              <a:buSzPts val="1200"/>
              <a:buFont typeface="Calibri"/>
              <a:buChar char="○"/>
            </a:pPr>
            <a:r>
              <a:rPr lang="en" sz="1200">
                <a:solidFill>
                  <a:schemeClr val="dk1"/>
                </a:solidFill>
                <a:latin typeface="Calibri"/>
                <a:ea typeface="Calibri"/>
                <a:cs typeface="Calibri"/>
                <a:sym typeface="Calibri"/>
              </a:rPr>
              <a:t>MarkDown Viewer</a:t>
            </a:r>
            <a:endParaRPr sz="1200">
              <a:latin typeface="Calibri"/>
              <a:ea typeface="Calibri"/>
              <a:cs typeface="Calibri"/>
              <a:sym typeface="Calibri"/>
            </a:endParaRPr>
          </a:p>
          <a:p>
            <a:pPr marL="457200" lvl="0" indent="-304800" algn="l" rtl="0">
              <a:lnSpc>
                <a:spcPct val="100000"/>
              </a:lnSpc>
              <a:spcBef>
                <a:spcPts val="0"/>
              </a:spcBef>
              <a:spcAft>
                <a:spcPts val="0"/>
              </a:spcAft>
              <a:buSzPts val="1200"/>
              <a:buFont typeface="Calibri"/>
              <a:buChar char="●"/>
            </a:pPr>
            <a:r>
              <a:rPr lang="en" sz="1200">
                <a:solidFill>
                  <a:schemeClr val="dk1"/>
                </a:solidFill>
                <a:latin typeface="Calibri"/>
                <a:ea typeface="Calibri"/>
                <a:cs typeface="Calibri"/>
                <a:sym typeface="Calibri"/>
              </a:rPr>
              <a:t>Over period these were either taken down or they updated their code to include relevant headers</a:t>
            </a:r>
            <a:endParaRPr sz="1200">
              <a:latin typeface="Calibri"/>
              <a:ea typeface="Calibri"/>
              <a:cs typeface="Calibri"/>
              <a:sym typeface="Calibri"/>
            </a:endParaRPr>
          </a:p>
          <a:p>
            <a:pPr marL="457200" lvl="0" indent="-304800" algn="l" rtl="0">
              <a:lnSpc>
                <a:spcPct val="100000"/>
              </a:lnSpc>
              <a:spcBef>
                <a:spcPts val="0"/>
              </a:spcBef>
              <a:spcAft>
                <a:spcPts val="0"/>
              </a:spcAft>
              <a:buSzPts val="1200"/>
              <a:buFont typeface="Calibri"/>
              <a:buChar char="●"/>
            </a:pPr>
            <a:r>
              <a:rPr lang="en" sz="1200">
                <a:solidFill>
                  <a:schemeClr val="dk1"/>
                </a:solidFill>
                <a:latin typeface="Calibri"/>
                <a:ea typeface="Calibri"/>
                <a:cs typeface="Calibri"/>
                <a:sym typeface="Calibri"/>
              </a:rPr>
              <a:t>It is becoming harder to judge whether new extensions make more excessive use of interception capabilities than older ones.</a:t>
            </a: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284bba09d7_24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 name="Google Shape;235;g2284bba09d7_24_1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Font typeface="Calibri"/>
              <a:buChar char="●"/>
            </a:pPr>
            <a:r>
              <a:rPr lang="en" sz="1200" i="0">
                <a:solidFill>
                  <a:srgbClr val="374151"/>
                </a:solidFill>
                <a:latin typeface="Calibri"/>
                <a:ea typeface="Calibri"/>
                <a:cs typeface="Calibri"/>
                <a:sym typeface="Calibri"/>
              </a:rPr>
              <a:t>This study investigates the longitudinal evolution of Chrome extensions that modify security headers over 19 months. The study found that many extensions added new features that required relaxed security restrictions imposed by CSP, XFO, and ACA-Origin. A significant number of extensions were removed from the store, but the vast majority were benign, and only a few were known to be malicious. The study suggests that newly added extensions make more excessive use of interception capabilities than older ones..</a:t>
            </a:r>
            <a:endParaRPr sz="1200">
              <a:solidFill>
                <a:schemeClr val="dk1"/>
              </a:solidFill>
              <a:latin typeface="Calibri"/>
              <a:ea typeface="Calibri"/>
              <a:cs typeface="Calibri"/>
              <a:sym typeface="Calibri"/>
            </a:endParaRPr>
          </a:p>
          <a:p>
            <a:pPr marL="457200" lvl="0" indent="-304800" algn="l" rtl="0">
              <a:lnSpc>
                <a:spcPct val="100000"/>
              </a:lnSpc>
              <a:spcBef>
                <a:spcPts val="0"/>
              </a:spcBef>
              <a:spcAft>
                <a:spcPts val="0"/>
              </a:spcAft>
              <a:buSzPts val="1200"/>
              <a:buFont typeface="Calibri"/>
              <a:buChar char="●"/>
            </a:pPr>
            <a:r>
              <a:rPr lang="en" sz="1200">
                <a:solidFill>
                  <a:schemeClr val="dk1"/>
                </a:solidFill>
                <a:latin typeface="Calibri"/>
                <a:ea typeface="Calibri"/>
                <a:cs typeface="Calibri"/>
                <a:sym typeface="Calibri"/>
              </a:rPr>
              <a:t>Famous extensions also violated these ethics to modify and alter headers</a:t>
            </a:r>
            <a:endParaRPr sz="1200">
              <a:latin typeface="Calibri"/>
              <a:ea typeface="Calibri"/>
              <a:cs typeface="Calibri"/>
              <a:sym typeface="Calibri"/>
            </a:endParaRPr>
          </a:p>
          <a:p>
            <a:pPr marL="914400" lvl="1" indent="-304800" algn="l" rtl="0">
              <a:lnSpc>
                <a:spcPct val="100000"/>
              </a:lnSpc>
              <a:spcBef>
                <a:spcPts val="0"/>
              </a:spcBef>
              <a:spcAft>
                <a:spcPts val="0"/>
              </a:spcAft>
              <a:buSzPts val="1200"/>
              <a:buFont typeface="Calibri"/>
              <a:buChar char="○"/>
            </a:pPr>
            <a:r>
              <a:rPr lang="en" sz="1200">
                <a:solidFill>
                  <a:schemeClr val="dk1"/>
                </a:solidFill>
                <a:latin typeface="Calibri"/>
                <a:ea typeface="Calibri"/>
                <a:cs typeface="Calibri"/>
                <a:sym typeface="Calibri"/>
              </a:rPr>
              <a:t>DuckDuckGo </a:t>
            </a:r>
            <a:endParaRPr sz="1200">
              <a:latin typeface="Calibri"/>
              <a:ea typeface="Calibri"/>
              <a:cs typeface="Calibri"/>
              <a:sym typeface="Calibri"/>
            </a:endParaRPr>
          </a:p>
          <a:p>
            <a:pPr marL="914400" lvl="1" indent="-304800" algn="l" rtl="0">
              <a:lnSpc>
                <a:spcPct val="100000"/>
              </a:lnSpc>
              <a:spcBef>
                <a:spcPts val="0"/>
              </a:spcBef>
              <a:spcAft>
                <a:spcPts val="0"/>
              </a:spcAft>
              <a:buSzPts val="1200"/>
              <a:buFont typeface="Calibri"/>
              <a:buChar char="○"/>
            </a:pPr>
            <a:r>
              <a:rPr lang="en" sz="1200">
                <a:solidFill>
                  <a:schemeClr val="dk1"/>
                </a:solidFill>
                <a:latin typeface="Calibri"/>
                <a:ea typeface="Calibri"/>
                <a:cs typeface="Calibri"/>
                <a:sym typeface="Calibri"/>
              </a:rPr>
              <a:t>Video Downloader for Vimeo</a:t>
            </a:r>
            <a:endParaRPr sz="1200">
              <a:latin typeface="Calibri"/>
              <a:ea typeface="Calibri"/>
              <a:cs typeface="Calibri"/>
              <a:sym typeface="Calibri"/>
            </a:endParaRPr>
          </a:p>
          <a:p>
            <a:pPr marL="914400" lvl="1" indent="-304800" algn="l" rtl="0">
              <a:lnSpc>
                <a:spcPct val="100000"/>
              </a:lnSpc>
              <a:spcBef>
                <a:spcPts val="0"/>
              </a:spcBef>
              <a:spcAft>
                <a:spcPts val="0"/>
              </a:spcAft>
              <a:buSzPts val="1200"/>
              <a:buFont typeface="Calibri"/>
              <a:buChar char="○"/>
            </a:pPr>
            <a:r>
              <a:rPr lang="en" sz="1200">
                <a:solidFill>
                  <a:schemeClr val="dk1"/>
                </a:solidFill>
                <a:latin typeface="Calibri"/>
                <a:ea typeface="Calibri"/>
                <a:cs typeface="Calibri"/>
                <a:sym typeface="Calibri"/>
              </a:rPr>
              <a:t>MarkDown Viewer</a:t>
            </a:r>
            <a:endParaRPr sz="1200">
              <a:latin typeface="Calibri"/>
              <a:ea typeface="Calibri"/>
              <a:cs typeface="Calibri"/>
              <a:sym typeface="Calibri"/>
            </a:endParaRPr>
          </a:p>
          <a:p>
            <a:pPr marL="457200" lvl="0" indent="-304800" algn="l" rtl="0">
              <a:lnSpc>
                <a:spcPct val="100000"/>
              </a:lnSpc>
              <a:spcBef>
                <a:spcPts val="0"/>
              </a:spcBef>
              <a:spcAft>
                <a:spcPts val="0"/>
              </a:spcAft>
              <a:buSzPts val="1200"/>
              <a:buFont typeface="Calibri"/>
              <a:buChar char="●"/>
            </a:pPr>
            <a:r>
              <a:rPr lang="en" sz="1200">
                <a:solidFill>
                  <a:schemeClr val="dk1"/>
                </a:solidFill>
                <a:latin typeface="Calibri"/>
                <a:ea typeface="Calibri"/>
                <a:cs typeface="Calibri"/>
                <a:sym typeface="Calibri"/>
              </a:rPr>
              <a:t>Over period these were either taken down or they updated their code to include relevant headers</a:t>
            </a:r>
            <a:endParaRPr sz="1200">
              <a:latin typeface="Calibri"/>
              <a:ea typeface="Calibri"/>
              <a:cs typeface="Calibri"/>
              <a:sym typeface="Calibri"/>
            </a:endParaRPr>
          </a:p>
          <a:p>
            <a:pPr marL="457200" lvl="0" indent="-304800" algn="l" rtl="0">
              <a:lnSpc>
                <a:spcPct val="100000"/>
              </a:lnSpc>
              <a:spcBef>
                <a:spcPts val="0"/>
              </a:spcBef>
              <a:spcAft>
                <a:spcPts val="0"/>
              </a:spcAft>
              <a:buSzPts val="1200"/>
              <a:buFont typeface="Calibri"/>
              <a:buChar char="●"/>
            </a:pPr>
            <a:r>
              <a:rPr lang="en" sz="1200">
                <a:solidFill>
                  <a:schemeClr val="dk1"/>
                </a:solidFill>
                <a:latin typeface="Calibri"/>
                <a:ea typeface="Calibri"/>
                <a:cs typeface="Calibri"/>
                <a:sym typeface="Calibri"/>
              </a:rPr>
              <a:t>It is becoming harder to judge whether new extensions make more excessive use of interception capabilities than older ones.</a:t>
            </a: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284bba09d7_24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 name="Google Shape;241;g2284bba09d7_24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Font typeface="Calibri"/>
              <a:buChar char="●"/>
            </a:pPr>
            <a:r>
              <a:rPr lang="en" sz="1200" i="0">
                <a:solidFill>
                  <a:srgbClr val="374151"/>
                </a:solidFill>
                <a:latin typeface="Calibri"/>
                <a:ea typeface="Calibri"/>
                <a:cs typeface="Calibri"/>
                <a:sym typeface="Calibri"/>
              </a:rPr>
              <a:t>This study investigates the longitudinal evolution of Chrome extensions that modify security headers over 19 months. The study found that many extensions added new features that required relaxed security restrictions imposed by CSP, XFO, and ACA-Origin. A significant number of extensions were removed from the store, but the vast majority were benign, and only a few were known to be malicious. The study suggests that newly added extensions make more excessive use of interception capabilities than older ones..</a:t>
            </a:r>
            <a:endParaRPr sz="1200">
              <a:solidFill>
                <a:schemeClr val="dk1"/>
              </a:solidFill>
              <a:latin typeface="Calibri"/>
              <a:ea typeface="Calibri"/>
              <a:cs typeface="Calibri"/>
              <a:sym typeface="Calibri"/>
            </a:endParaRPr>
          </a:p>
          <a:p>
            <a:pPr marL="457200" lvl="0" indent="-304800" algn="l" rtl="0">
              <a:lnSpc>
                <a:spcPct val="100000"/>
              </a:lnSpc>
              <a:spcBef>
                <a:spcPts val="0"/>
              </a:spcBef>
              <a:spcAft>
                <a:spcPts val="0"/>
              </a:spcAft>
              <a:buSzPts val="1200"/>
              <a:buFont typeface="Calibri"/>
              <a:buChar char="●"/>
            </a:pPr>
            <a:r>
              <a:rPr lang="en" sz="1200">
                <a:solidFill>
                  <a:schemeClr val="dk1"/>
                </a:solidFill>
                <a:latin typeface="Calibri"/>
                <a:ea typeface="Calibri"/>
                <a:cs typeface="Calibri"/>
                <a:sym typeface="Calibri"/>
              </a:rPr>
              <a:t>Famous extensions also violated these ethics to modify and alter headers</a:t>
            </a:r>
            <a:endParaRPr sz="1200">
              <a:latin typeface="Calibri"/>
              <a:ea typeface="Calibri"/>
              <a:cs typeface="Calibri"/>
              <a:sym typeface="Calibri"/>
            </a:endParaRPr>
          </a:p>
          <a:p>
            <a:pPr marL="914400" lvl="1" indent="-304800" algn="l" rtl="0">
              <a:lnSpc>
                <a:spcPct val="100000"/>
              </a:lnSpc>
              <a:spcBef>
                <a:spcPts val="0"/>
              </a:spcBef>
              <a:spcAft>
                <a:spcPts val="0"/>
              </a:spcAft>
              <a:buSzPts val="1200"/>
              <a:buFont typeface="Calibri"/>
              <a:buChar char="○"/>
            </a:pPr>
            <a:r>
              <a:rPr lang="en" sz="1200">
                <a:solidFill>
                  <a:schemeClr val="dk1"/>
                </a:solidFill>
                <a:latin typeface="Calibri"/>
                <a:ea typeface="Calibri"/>
                <a:cs typeface="Calibri"/>
                <a:sym typeface="Calibri"/>
              </a:rPr>
              <a:t>DuckDuckGo </a:t>
            </a:r>
            <a:endParaRPr sz="1200">
              <a:latin typeface="Calibri"/>
              <a:ea typeface="Calibri"/>
              <a:cs typeface="Calibri"/>
              <a:sym typeface="Calibri"/>
            </a:endParaRPr>
          </a:p>
          <a:p>
            <a:pPr marL="914400" lvl="1" indent="-304800" algn="l" rtl="0">
              <a:lnSpc>
                <a:spcPct val="100000"/>
              </a:lnSpc>
              <a:spcBef>
                <a:spcPts val="0"/>
              </a:spcBef>
              <a:spcAft>
                <a:spcPts val="0"/>
              </a:spcAft>
              <a:buSzPts val="1200"/>
              <a:buFont typeface="Calibri"/>
              <a:buChar char="○"/>
            </a:pPr>
            <a:r>
              <a:rPr lang="en" sz="1200">
                <a:solidFill>
                  <a:schemeClr val="dk1"/>
                </a:solidFill>
                <a:latin typeface="Calibri"/>
                <a:ea typeface="Calibri"/>
                <a:cs typeface="Calibri"/>
                <a:sym typeface="Calibri"/>
              </a:rPr>
              <a:t>Video Downloader for Vimeo</a:t>
            </a:r>
            <a:endParaRPr sz="1200">
              <a:latin typeface="Calibri"/>
              <a:ea typeface="Calibri"/>
              <a:cs typeface="Calibri"/>
              <a:sym typeface="Calibri"/>
            </a:endParaRPr>
          </a:p>
          <a:p>
            <a:pPr marL="914400" lvl="1" indent="-304800" algn="l" rtl="0">
              <a:lnSpc>
                <a:spcPct val="100000"/>
              </a:lnSpc>
              <a:spcBef>
                <a:spcPts val="0"/>
              </a:spcBef>
              <a:spcAft>
                <a:spcPts val="0"/>
              </a:spcAft>
              <a:buSzPts val="1200"/>
              <a:buFont typeface="Calibri"/>
              <a:buChar char="○"/>
            </a:pPr>
            <a:r>
              <a:rPr lang="en" sz="1200">
                <a:solidFill>
                  <a:schemeClr val="dk1"/>
                </a:solidFill>
                <a:latin typeface="Calibri"/>
                <a:ea typeface="Calibri"/>
                <a:cs typeface="Calibri"/>
                <a:sym typeface="Calibri"/>
              </a:rPr>
              <a:t>MarkDown Viewer</a:t>
            </a:r>
            <a:endParaRPr sz="1200">
              <a:latin typeface="Calibri"/>
              <a:ea typeface="Calibri"/>
              <a:cs typeface="Calibri"/>
              <a:sym typeface="Calibri"/>
            </a:endParaRPr>
          </a:p>
          <a:p>
            <a:pPr marL="457200" lvl="0" indent="-304800" algn="l" rtl="0">
              <a:lnSpc>
                <a:spcPct val="100000"/>
              </a:lnSpc>
              <a:spcBef>
                <a:spcPts val="0"/>
              </a:spcBef>
              <a:spcAft>
                <a:spcPts val="0"/>
              </a:spcAft>
              <a:buSzPts val="1200"/>
              <a:buFont typeface="Calibri"/>
              <a:buChar char="●"/>
            </a:pPr>
            <a:r>
              <a:rPr lang="en" sz="1200">
                <a:solidFill>
                  <a:schemeClr val="dk1"/>
                </a:solidFill>
                <a:latin typeface="Calibri"/>
                <a:ea typeface="Calibri"/>
                <a:cs typeface="Calibri"/>
                <a:sym typeface="Calibri"/>
              </a:rPr>
              <a:t>Over period these were either taken down or they updated their code to include relevant headers</a:t>
            </a:r>
            <a:endParaRPr sz="1200">
              <a:latin typeface="Calibri"/>
              <a:ea typeface="Calibri"/>
              <a:cs typeface="Calibri"/>
              <a:sym typeface="Calibri"/>
            </a:endParaRPr>
          </a:p>
          <a:p>
            <a:pPr marL="457200" lvl="0" indent="-304800" algn="l" rtl="0">
              <a:lnSpc>
                <a:spcPct val="100000"/>
              </a:lnSpc>
              <a:spcBef>
                <a:spcPts val="0"/>
              </a:spcBef>
              <a:spcAft>
                <a:spcPts val="0"/>
              </a:spcAft>
              <a:buSzPts val="1200"/>
              <a:buFont typeface="Calibri"/>
              <a:buChar char="●"/>
            </a:pPr>
            <a:r>
              <a:rPr lang="en" sz="1200">
                <a:solidFill>
                  <a:schemeClr val="dk1"/>
                </a:solidFill>
                <a:latin typeface="Calibri"/>
                <a:ea typeface="Calibri"/>
                <a:cs typeface="Calibri"/>
                <a:sym typeface="Calibri"/>
              </a:rPr>
              <a:t>It is becoming harder to judge whether new extensions make more excessive use of interception capabilities than older ones.</a:t>
            </a: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284bba09d7_24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2284bba09d7_24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284bba09d7_24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 name="Google Shape;249;g2284bba09d7_24_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Font typeface="Calibri"/>
              <a:buChar char="●"/>
            </a:pPr>
            <a:r>
              <a:rPr lang="en" sz="1200" i="0">
                <a:solidFill>
                  <a:srgbClr val="374151"/>
                </a:solidFill>
                <a:latin typeface="Calibri"/>
                <a:ea typeface="Calibri"/>
                <a:cs typeface="Calibri"/>
                <a:sym typeface="Calibri"/>
              </a:rPr>
              <a:t>This study investigates the longitudinal evolution of Chrome extensions that modify security headers over 19 months. The study found that many extensions added new features that required relaxed security restrictions imposed by CSP, XFO, and ACA-Origin. A significant number of extensions were removed from the store, but the vast majority were benign, and only a few were known to be malicious. The study suggests that newly added extensions make more excessive use of interception capabilities than older ones..</a:t>
            </a:r>
            <a:endParaRPr sz="1200">
              <a:solidFill>
                <a:schemeClr val="dk1"/>
              </a:solidFill>
              <a:latin typeface="Calibri"/>
              <a:ea typeface="Calibri"/>
              <a:cs typeface="Calibri"/>
              <a:sym typeface="Calibri"/>
            </a:endParaRPr>
          </a:p>
          <a:p>
            <a:pPr marL="457200" lvl="0" indent="-304800" algn="l" rtl="0">
              <a:lnSpc>
                <a:spcPct val="100000"/>
              </a:lnSpc>
              <a:spcBef>
                <a:spcPts val="0"/>
              </a:spcBef>
              <a:spcAft>
                <a:spcPts val="0"/>
              </a:spcAft>
              <a:buSzPts val="1200"/>
              <a:buFont typeface="Calibri"/>
              <a:buChar char="●"/>
            </a:pPr>
            <a:r>
              <a:rPr lang="en" sz="1200">
                <a:solidFill>
                  <a:schemeClr val="dk1"/>
                </a:solidFill>
                <a:latin typeface="Calibri"/>
                <a:ea typeface="Calibri"/>
                <a:cs typeface="Calibri"/>
                <a:sym typeface="Calibri"/>
              </a:rPr>
              <a:t>Famous extensions also violated these ethics to modify and alter headers</a:t>
            </a:r>
            <a:endParaRPr sz="1200">
              <a:latin typeface="Calibri"/>
              <a:ea typeface="Calibri"/>
              <a:cs typeface="Calibri"/>
              <a:sym typeface="Calibri"/>
            </a:endParaRPr>
          </a:p>
          <a:p>
            <a:pPr marL="914400" lvl="1" indent="-304800" algn="l" rtl="0">
              <a:lnSpc>
                <a:spcPct val="100000"/>
              </a:lnSpc>
              <a:spcBef>
                <a:spcPts val="0"/>
              </a:spcBef>
              <a:spcAft>
                <a:spcPts val="0"/>
              </a:spcAft>
              <a:buSzPts val="1200"/>
              <a:buFont typeface="Calibri"/>
              <a:buChar char="○"/>
            </a:pPr>
            <a:r>
              <a:rPr lang="en" sz="1200">
                <a:solidFill>
                  <a:schemeClr val="dk1"/>
                </a:solidFill>
                <a:latin typeface="Calibri"/>
                <a:ea typeface="Calibri"/>
                <a:cs typeface="Calibri"/>
                <a:sym typeface="Calibri"/>
              </a:rPr>
              <a:t>DuckDuckGo </a:t>
            </a:r>
            <a:endParaRPr sz="1200">
              <a:latin typeface="Calibri"/>
              <a:ea typeface="Calibri"/>
              <a:cs typeface="Calibri"/>
              <a:sym typeface="Calibri"/>
            </a:endParaRPr>
          </a:p>
          <a:p>
            <a:pPr marL="914400" lvl="1" indent="-304800" algn="l" rtl="0">
              <a:lnSpc>
                <a:spcPct val="100000"/>
              </a:lnSpc>
              <a:spcBef>
                <a:spcPts val="0"/>
              </a:spcBef>
              <a:spcAft>
                <a:spcPts val="0"/>
              </a:spcAft>
              <a:buSzPts val="1200"/>
              <a:buFont typeface="Calibri"/>
              <a:buChar char="○"/>
            </a:pPr>
            <a:r>
              <a:rPr lang="en" sz="1200">
                <a:solidFill>
                  <a:schemeClr val="dk1"/>
                </a:solidFill>
                <a:latin typeface="Calibri"/>
                <a:ea typeface="Calibri"/>
                <a:cs typeface="Calibri"/>
                <a:sym typeface="Calibri"/>
              </a:rPr>
              <a:t>Video Downloader for Vimeo</a:t>
            </a:r>
            <a:endParaRPr sz="1200">
              <a:latin typeface="Calibri"/>
              <a:ea typeface="Calibri"/>
              <a:cs typeface="Calibri"/>
              <a:sym typeface="Calibri"/>
            </a:endParaRPr>
          </a:p>
          <a:p>
            <a:pPr marL="914400" lvl="1" indent="-304800" algn="l" rtl="0">
              <a:lnSpc>
                <a:spcPct val="100000"/>
              </a:lnSpc>
              <a:spcBef>
                <a:spcPts val="0"/>
              </a:spcBef>
              <a:spcAft>
                <a:spcPts val="0"/>
              </a:spcAft>
              <a:buSzPts val="1200"/>
              <a:buFont typeface="Calibri"/>
              <a:buChar char="○"/>
            </a:pPr>
            <a:r>
              <a:rPr lang="en" sz="1200">
                <a:solidFill>
                  <a:schemeClr val="dk1"/>
                </a:solidFill>
                <a:latin typeface="Calibri"/>
                <a:ea typeface="Calibri"/>
                <a:cs typeface="Calibri"/>
                <a:sym typeface="Calibri"/>
              </a:rPr>
              <a:t>MarkDown Viewer</a:t>
            </a:r>
            <a:endParaRPr sz="1200">
              <a:latin typeface="Calibri"/>
              <a:ea typeface="Calibri"/>
              <a:cs typeface="Calibri"/>
              <a:sym typeface="Calibri"/>
            </a:endParaRPr>
          </a:p>
          <a:p>
            <a:pPr marL="457200" lvl="0" indent="-304800" algn="l" rtl="0">
              <a:lnSpc>
                <a:spcPct val="100000"/>
              </a:lnSpc>
              <a:spcBef>
                <a:spcPts val="0"/>
              </a:spcBef>
              <a:spcAft>
                <a:spcPts val="0"/>
              </a:spcAft>
              <a:buSzPts val="1200"/>
              <a:buFont typeface="Calibri"/>
              <a:buChar char="●"/>
            </a:pPr>
            <a:r>
              <a:rPr lang="en" sz="1200">
                <a:solidFill>
                  <a:schemeClr val="dk1"/>
                </a:solidFill>
                <a:latin typeface="Calibri"/>
                <a:ea typeface="Calibri"/>
                <a:cs typeface="Calibri"/>
                <a:sym typeface="Calibri"/>
              </a:rPr>
              <a:t>Over period these were either taken down or they updated their code to include relevant headers</a:t>
            </a:r>
            <a:endParaRPr sz="1200">
              <a:latin typeface="Calibri"/>
              <a:ea typeface="Calibri"/>
              <a:cs typeface="Calibri"/>
              <a:sym typeface="Calibri"/>
            </a:endParaRPr>
          </a:p>
          <a:p>
            <a:pPr marL="457200" lvl="0" indent="-304800" algn="l" rtl="0">
              <a:lnSpc>
                <a:spcPct val="100000"/>
              </a:lnSpc>
              <a:spcBef>
                <a:spcPts val="0"/>
              </a:spcBef>
              <a:spcAft>
                <a:spcPts val="0"/>
              </a:spcAft>
              <a:buSzPts val="1200"/>
              <a:buFont typeface="Calibri"/>
              <a:buChar char="●"/>
            </a:pPr>
            <a:r>
              <a:rPr lang="en" sz="1200">
                <a:solidFill>
                  <a:schemeClr val="dk1"/>
                </a:solidFill>
                <a:latin typeface="Calibri"/>
                <a:ea typeface="Calibri"/>
                <a:cs typeface="Calibri"/>
                <a:sym typeface="Calibri"/>
              </a:rPr>
              <a:t>It is becoming harder to judge whether new extensions make more excessive use of interception capabilities than older ones.</a:t>
            </a:r>
            <a:endParaRPr sz="1200">
              <a:latin typeface="Calibri"/>
              <a:ea typeface="Calibri"/>
              <a:cs typeface="Calibri"/>
              <a:sym typeface="Calibri"/>
            </a:endParaRPr>
          </a:p>
          <a:p>
            <a:pPr marL="0" lvl="0" indent="0" algn="l" rtl="0">
              <a:lnSpc>
                <a:spcPct val="100000"/>
              </a:lnSpc>
              <a:spcBef>
                <a:spcPts val="0"/>
              </a:spcBef>
              <a:spcAft>
                <a:spcPts val="0"/>
              </a:spcAft>
              <a:buSzPts val="1100"/>
              <a:buNone/>
            </a:pPr>
            <a:endParaRPr sz="1200">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284bba09d7_24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6" name="Google Shape;256;g2284bba09d7_24_1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284bba09d7_24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g2284bba09d7_24_1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284bba09d7_24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 name="Google Shape;270;g2284bba09d7_24_1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284bba09d7_24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6" name="Google Shape;276;g2284bba09d7_24_2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284bba09d7_24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3" name="Google Shape;283;g2284bba09d7_24_2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284bba09d7_24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 name="Google Shape;118;g2284bba09d7_24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284bba09d7_24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g2284bba09d7_24_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284bba09d7_24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g2284bba09d7_24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284bba09d7_24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g2284bba09d7_24_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284bba09d7_24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g2284bba09d7_24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spcAft>
                <a:spcPts val="800"/>
              </a:spcAft>
            </a:pPr>
            <a:r>
              <a:rPr lang="en-CA" sz="1800" b="0" i="0" u="none" strike="noStrike" dirty="0">
                <a:solidFill>
                  <a:srgbClr val="374151"/>
                </a:solidFill>
                <a:effectLst/>
                <a:latin typeface="Segoe UI" panose="020F0502020204030204" pitchFamily="34" charset="0"/>
              </a:rPr>
              <a:t>Moving on to the research methodology The authors have developed an automated framework to detect browser extensions that modify HTTP headers, which can potentially pose security risks to users. The framework is designed to answer fundamental questions such as how many extensions modify headers, how many actively inject, drop, or overwrite security-related headers, and which headers are most frequently altered. To accomplish this, the framework has 4 stages, as shown here, we have ,Extension Analysis, Extension Instrumentation, URL Scheduling and Header Collection , Detection of Potentially harmful extensions.</a:t>
            </a:r>
          </a:p>
          <a:p>
            <a:pPr algn="l">
              <a:spcAft>
                <a:spcPts val="800"/>
              </a:spcAft>
            </a:pPr>
            <a:endParaRPr lang="en-CA" sz="1800" b="0" i="0" u="none" strike="noStrike" dirty="0">
              <a:solidFill>
                <a:srgbClr val="374151"/>
              </a:solidFill>
              <a:effectLst/>
              <a:latin typeface="Segoe UI" panose="020F0502020204030204" pitchFamily="34" charset="0"/>
            </a:endParaRPr>
          </a:p>
          <a:p>
            <a:pPr algn="l">
              <a:spcAft>
                <a:spcPts val="800"/>
              </a:spcAft>
            </a:pPr>
            <a:r>
              <a:rPr lang="en-CA" sz="1800" b="0" i="0" u="none" strike="noStrike" dirty="0">
                <a:solidFill>
                  <a:srgbClr val="374151"/>
                </a:solidFill>
                <a:effectLst/>
                <a:latin typeface="Segoe UI" panose="020F0502020204030204" pitchFamily="34" charset="0"/>
              </a:rPr>
              <a:t> first parses the manifest and scripts of downloaded extensions to identify those that have the ability to modify headers. It then instruments these extensions to capture header changes during runtime and stores the original and modified sets of headers. Finally, the framework analyzes the captured modifications to identify potentially dangerous ones.</a:t>
            </a:r>
          </a:p>
          <a:p>
            <a:pPr algn="l">
              <a:spcAft>
                <a:spcPts val="800"/>
              </a:spcAft>
            </a:pPr>
            <a:endParaRPr lang="en-CA" sz="1800" b="0" i="0" u="none" strike="noStrike" dirty="0">
              <a:solidFill>
                <a:srgbClr val="374151"/>
              </a:solidFill>
              <a:effectLst/>
              <a:latin typeface="Segoe UI" panose="020F0502020204030204" pitchFamily="34" charset="0"/>
            </a:endParaRPr>
          </a:p>
          <a:p>
            <a:pPr algn="l">
              <a:spcAft>
                <a:spcPts val="800"/>
              </a:spcAft>
            </a:pPr>
            <a:r>
              <a:rPr lang="en-CA" sz="1800" b="0" i="0" u="none" strike="noStrike" dirty="0">
                <a:solidFill>
                  <a:srgbClr val="374151"/>
                </a:solidFill>
                <a:effectLst/>
                <a:latin typeface="Segoe UI" panose="020F0502020204030204" pitchFamily="34" charset="0"/>
              </a:rPr>
              <a:t> The aim of this framework is to identify extensions that pose security risks to users and to understand how these risks change over time. The authors hope that their framework will aid in enhancing the security of browser extensions and the Web as a whole.</a:t>
            </a:r>
            <a:endParaRPr lang="en-CA" sz="1800" b="0" i="0" u="none" strike="noStrike" dirty="0">
              <a:solidFill>
                <a:srgbClr val="000000"/>
              </a:solidFill>
              <a:effectLst/>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284bba09d7_24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2284bba09d7_24_1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28600" algn="l">
              <a:buFont typeface="Arial" panose="020B0604020202020204" pitchFamily="34" charset="0"/>
              <a:buChar char="•"/>
            </a:pPr>
            <a:r>
              <a:rPr lang="en-CA" sz="1800" b="0" i="0" u="none" strike="noStrike" dirty="0">
                <a:solidFill>
                  <a:srgbClr val="374151"/>
                </a:solidFill>
                <a:effectLst/>
                <a:latin typeface="Segoe UI" panose="020B0502040204020203" pitchFamily="34" charset="0"/>
              </a:rPr>
              <a:t>Extension Analysis - In this phase the framework uses a static analysis approach to identify extensions that can potentially intercept client-server exchanges. </a:t>
            </a:r>
          </a:p>
          <a:p>
            <a:pPr marL="2286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CA" sz="1800" b="0" i="0" u="none" strike="noStrike" dirty="0">
                <a:solidFill>
                  <a:srgbClr val="374151"/>
                </a:solidFill>
                <a:effectLst/>
                <a:latin typeface="Segoe UI" panose="020B0502040204020203" pitchFamily="34" charset="0"/>
              </a:rPr>
              <a:t>The static analyzer is lightweight component and extracts only literal values from the target APIs. </a:t>
            </a:r>
            <a:endParaRPr lang="en-CA" sz="1800" b="0" i="0" u="none" strike="noStrike" dirty="0">
              <a:solidFill>
                <a:srgbClr val="374151"/>
              </a:solidFill>
              <a:effectLst/>
              <a:latin typeface="Calibri" panose="020F0502020204030204" pitchFamily="34" charset="0"/>
            </a:endParaRPr>
          </a:p>
          <a:p>
            <a:pPr marL="228600" algn="l">
              <a:buFont typeface="Arial" panose="020B0604020202020204" pitchFamily="34" charset="0"/>
              <a:buChar char="•"/>
            </a:pPr>
            <a:r>
              <a:rPr lang="en-CA" sz="1800" b="0" i="0" u="none" strike="noStrike" dirty="0">
                <a:solidFill>
                  <a:srgbClr val="374151"/>
                </a:solidFill>
                <a:effectLst/>
                <a:latin typeface="Segoe UI" panose="020B0502040204020203" pitchFamily="34" charset="0"/>
              </a:rPr>
              <a:t>An extension needs to have both </a:t>
            </a:r>
            <a:r>
              <a:rPr lang="en-CA" sz="1800" b="0" i="0" u="none" strike="noStrike" dirty="0" err="1">
                <a:solidFill>
                  <a:srgbClr val="374151"/>
                </a:solidFill>
                <a:effectLst/>
                <a:latin typeface="Segoe UI" panose="020B0502040204020203" pitchFamily="34" charset="0"/>
              </a:rPr>
              <a:t>webRequest</a:t>
            </a:r>
            <a:r>
              <a:rPr lang="en-CA" sz="1800" b="0" i="0" u="none" strike="noStrike" dirty="0">
                <a:solidFill>
                  <a:srgbClr val="374151"/>
                </a:solidFill>
                <a:effectLst/>
                <a:latin typeface="Segoe UI" panose="020B0502040204020203" pitchFamily="34" charset="0"/>
              </a:rPr>
              <a:t> and </a:t>
            </a:r>
            <a:r>
              <a:rPr lang="en-CA" sz="1800" b="0" i="0" u="none" strike="noStrike" dirty="0" err="1">
                <a:solidFill>
                  <a:srgbClr val="374151"/>
                </a:solidFill>
                <a:effectLst/>
                <a:latin typeface="Segoe UI" panose="020B0502040204020203" pitchFamily="34" charset="0"/>
              </a:rPr>
              <a:t>webRequestBlocking</a:t>
            </a:r>
            <a:r>
              <a:rPr lang="en-CA" sz="1800" b="0" i="0" u="none" strike="noStrike" dirty="0">
                <a:solidFill>
                  <a:srgbClr val="374151"/>
                </a:solidFill>
                <a:effectLst/>
                <a:latin typeface="Segoe UI" panose="020B0502040204020203" pitchFamily="34" charset="0"/>
              </a:rPr>
              <a:t> permission to intercept and modify request and response headers at runtime. </a:t>
            </a:r>
            <a:endParaRPr lang="en-CA" sz="1800" b="0" i="0" u="none" strike="noStrike" dirty="0">
              <a:solidFill>
                <a:srgbClr val="374151"/>
              </a:solidFill>
              <a:effectLst/>
              <a:latin typeface="Calibri" panose="020F0502020204030204" pitchFamily="34" charset="0"/>
            </a:endParaRPr>
          </a:p>
          <a:p>
            <a:pPr marL="228600" algn="l">
              <a:buFont typeface="Arial" panose="020B0604020202020204" pitchFamily="34" charset="0"/>
              <a:buChar char="•"/>
            </a:pPr>
            <a:r>
              <a:rPr lang="en-CA" sz="1800" b="0" i="0" u="none" strike="noStrike" dirty="0">
                <a:solidFill>
                  <a:srgbClr val="374151"/>
                </a:solidFill>
                <a:effectLst/>
                <a:latin typeface="Segoe UI" panose="020B0502040204020203" pitchFamily="34" charset="0"/>
              </a:rPr>
              <a:t>The extension must also request host permission to operate on specific domains. </a:t>
            </a:r>
            <a:endParaRPr lang="en-CA" sz="1800" b="0" i="0" u="none" strike="noStrike" dirty="0">
              <a:solidFill>
                <a:srgbClr val="374151"/>
              </a:solidFill>
              <a:effectLst/>
              <a:latin typeface="Calibri" panose="020F0502020204030204" pitchFamily="34" charset="0"/>
            </a:endParaRPr>
          </a:p>
          <a:p>
            <a:pPr marL="228600" algn="l">
              <a:buFont typeface="Arial" panose="020B0604020202020204" pitchFamily="34" charset="0"/>
              <a:buChar char="•"/>
            </a:pPr>
            <a:r>
              <a:rPr lang="en-CA" sz="1800" b="0" i="0" u="none" strike="noStrike" dirty="0">
                <a:solidFill>
                  <a:srgbClr val="374151"/>
                </a:solidFill>
                <a:effectLst/>
                <a:latin typeface="Segoe UI" panose="020B0502040204020203" pitchFamily="34" charset="0"/>
              </a:rPr>
              <a:t>The framework extracts URLs/hosts for analysis from the manifest and the arguments of the </a:t>
            </a:r>
            <a:r>
              <a:rPr lang="en-CA" sz="1800" b="0" i="0" u="none" strike="noStrike" dirty="0" err="1">
                <a:solidFill>
                  <a:srgbClr val="374151"/>
                </a:solidFill>
                <a:effectLst/>
                <a:latin typeface="Segoe UI" panose="020B0502040204020203" pitchFamily="34" charset="0"/>
              </a:rPr>
              <a:t>webRequest</a:t>
            </a:r>
            <a:r>
              <a:rPr lang="en-CA" sz="1800" b="0" i="0" u="none" strike="noStrike" dirty="0">
                <a:solidFill>
                  <a:srgbClr val="374151"/>
                </a:solidFill>
                <a:effectLst/>
                <a:latin typeface="Segoe UI" panose="020B0502040204020203" pitchFamily="34" charset="0"/>
              </a:rPr>
              <a:t> APIs within the code. </a:t>
            </a:r>
            <a:endParaRPr lang="en-CA" sz="1800" b="0" i="0" u="none" strike="noStrike" dirty="0">
              <a:solidFill>
                <a:srgbClr val="374151"/>
              </a:solidFill>
              <a:effectLst/>
              <a:latin typeface="Calibri" panose="020F0502020204030204" pitchFamily="34" charset="0"/>
            </a:endParaRPr>
          </a:p>
          <a:p>
            <a:pPr marL="228600" algn="l">
              <a:buFont typeface="Arial" panose="020B0604020202020204" pitchFamily="34" charset="0"/>
              <a:buChar char="•"/>
            </a:pPr>
            <a:r>
              <a:rPr lang="en-CA" sz="1800" b="0" i="0" u="none" strike="noStrike" dirty="0">
                <a:solidFill>
                  <a:srgbClr val="374151"/>
                </a:solidFill>
                <a:effectLst/>
                <a:latin typeface="Segoe UI" panose="020B0502040204020203" pitchFamily="34" charset="0"/>
              </a:rPr>
              <a:t>The framework flags extensions with the </a:t>
            </a:r>
            <a:r>
              <a:rPr lang="en-CA" sz="1800" b="0" i="0" u="none" strike="noStrike" dirty="0" err="1">
                <a:solidFill>
                  <a:srgbClr val="374151"/>
                </a:solidFill>
                <a:effectLst/>
                <a:latin typeface="Segoe UI" panose="020B0502040204020203" pitchFamily="34" charset="0"/>
              </a:rPr>
              <a:t>activeTab</a:t>
            </a:r>
            <a:r>
              <a:rPr lang="en-CA" sz="1800" b="0" i="0" u="none" strike="noStrike" dirty="0">
                <a:solidFill>
                  <a:srgbClr val="374151"/>
                </a:solidFill>
                <a:effectLst/>
                <a:latin typeface="Segoe UI" panose="020B0502040204020203" pitchFamily="34" charset="0"/>
              </a:rPr>
              <a:t> privilege for further analysis as they can modify headers on any active tab of the browser. </a:t>
            </a:r>
            <a:endParaRPr lang="en-CA" sz="1800" b="0" i="0" u="none" strike="noStrike" dirty="0">
              <a:solidFill>
                <a:srgbClr val="374151"/>
              </a:solidFill>
              <a:effectLst/>
              <a:latin typeface="Calibri" panose="020F0502020204030204" pitchFamily="34" charset="0"/>
            </a:endParaRPr>
          </a:p>
          <a:p>
            <a:pPr marL="228600" algn="l">
              <a:buFont typeface="Arial" panose="020B0604020202020204" pitchFamily="34" charset="0"/>
              <a:buChar char="•"/>
            </a:pPr>
            <a:r>
              <a:rPr lang="en-CA" sz="1800" b="0" i="0" u="none" strike="noStrike" dirty="0">
                <a:solidFill>
                  <a:srgbClr val="374151"/>
                </a:solidFill>
                <a:effectLst/>
                <a:latin typeface="Segoe UI" panose="020B0502040204020203" pitchFamily="34" charset="0"/>
              </a:rPr>
              <a:t>The framework resorts to </a:t>
            </a:r>
            <a:r>
              <a:rPr lang="en-CA" sz="1800" b="0" i="0" u="none" strike="noStrike" dirty="0" err="1">
                <a:solidFill>
                  <a:srgbClr val="374151"/>
                </a:solidFill>
                <a:effectLst/>
                <a:latin typeface="Segoe UI" panose="020B0502040204020203" pitchFamily="34" charset="0"/>
              </a:rPr>
              <a:t>Tranco</a:t>
            </a:r>
            <a:r>
              <a:rPr lang="en-CA" sz="1800" b="0" i="0" u="none" strike="noStrike" dirty="0">
                <a:solidFill>
                  <a:srgbClr val="374151"/>
                </a:solidFill>
                <a:effectLst/>
                <a:latin typeface="Segoe UI" panose="020B0502040204020203" pitchFamily="34" charset="0"/>
              </a:rPr>
              <a:t> Top 100 domains if no hosts are extracted from the sources.</a:t>
            </a:r>
            <a:endParaRPr lang="en-CA" sz="1800" b="0" i="0" u="none" strike="noStrike" dirty="0">
              <a:solidFill>
                <a:srgbClr val="374151"/>
              </a:solidFill>
              <a:effectLst/>
              <a:latin typeface="Calibri" panose="020F0502020204030204" pitchFamily="34" charset="0"/>
            </a:endParaRP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284bba09d7_24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 name="Google Shape;167;g2284bba09d7_24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mj-lt"/>
              <a:buAutoNum type="arabicPeriod"/>
              <a:tabLst/>
              <a:defRPr/>
            </a:pPr>
            <a:r>
              <a:rPr lang="en-CA" b="0" i="0" u="none" strike="noStrike" dirty="0">
                <a:solidFill>
                  <a:srgbClr val="374151"/>
                </a:solidFill>
                <a:effectLst/>
                <a:latin typeface="Segoe UI" panose="020B0502040204020203" pitchFamily="34" charset="0"/>
              </a:rPr>
              <a:t>The framework overwrites the native definition of </a:t>
            </a:r>
            <a:r>
              <a:rPr lang="en-CA" b="0" i="0" u="none" strike="noStrike" dirty="0" err="1">
                <a:solidFill>
                  <a:srgbClr val="374151"/>
                </a:solidFill>
                <a:effectLst/>
                <a:latin typeface="Segoe UI" panose="020B0502040204020203" pitchFamily="34" charset="0"/>
              </a:rPr>
              <a:t>webRequest</a:t>
            </a:r>
            <a:r>
              <a:rPr lang="en-CA" b="0" i="0" u="none" strike="noStrike" dirty="0">
                <a:solidFill>
                  <a:srgbClr val="374151"/>
                </a:solidFill>
                <a:effectLst/>
                <a:latin typeface="Segoe UI" panose="020B0502040204020203" pitchFamily="34" charset="0"/>
              </a:rPr>
              <a:t> APIs within the extension-space to enable header-capturing mechanisms</a:t>
            </a:r>
          </a:p>
          <a:p>
            <a:pPr algn="l">
              <a:buFont typeface="+mj-lt"/>
              <a:buAutoNum type="arabicPeriod"/>
            </a:pPr>
            <a:r>
              <a:rPr lang="en-CA" b="0" i="0" u="none" strike="noStrike" dirty="0">
                <a:solidFill>
                  <a:srgbClr val="374151"/>
                </a:solidFill>
                <a:effectLst/>
                <a:latin typeface="Segoe UI" panose="020B0502040204020203" pitchFamily="34" charset="0"/>
              </a:rPr>
              <a:t>It captures both the </a:t>
            </a:r>
            <a:r>
              <a:rPr lang="en-CA" b="0" i="0" u="none" strike="noStrike" dirty="0" err="1">
                <a:solidFill>
                  <a:srgbClr val="374151"/>
                </a:solidFill>
                <a:effectLst/>
                <a:latin typeface="Segoe UI" panose="020B0502040204020203" pitchFamily="34" charset="0"/>
              </a:rPr>
              <a:t>orignal</a:t>
            </a:r>
            <a:r>
              <a:rPr lang="en-CA" b="0" i="0" u="none" strike="noStrike" dirty="0">
                <a:solidFill>
                  <a:srgbClr val="374151"/>
                </a:solidFill>
                <a:effectLst/>
                <a:latin typeface="Segoe UI" panose="020B0502040204020203" pitchFamily="34" charset="0"/>
              </a:rPr>
              <a:t> headers and their modified counterparts as well</a:t>
            </a:r>
            <a:endParaRPr lang="en-CA" b="0" i="0" u="none" strike="noStrike" dirty="0">
              <a:solidFill>
                <a:srgbClr val="000000"/>
              </a:solidFill>
              <a:effectLst/>
              <a:latin typeface="Calibri" panose="020F0502020204030204" pitchFamily="34" charset="0"/>
            </a:endParaRPr>
          </a:p>
          <a:p>
            <a:pPr algn="l">
              <a:buFont typeface="+mj-lt"/>
              <a:buAutoNum type="arabicPeriod"/>
            </a:pPr>
            <a:r>
              <a:rPr lang="en-CA" b="0" i="0" u="none" strike="noStrike" dirty="0">
                <a:solidFill>
                  <a:srgbClr val="374151"/>
                </a:solidFill>
                <a:effectLst/>
                <a:latin typeface="Segoe UI" panose="020B0502040204020203" pitchFamily="34" charset="0"/>
              </a:rPr>
              <a:t>In this snippet we can see the framework recording the headers before being passed on the browser API extensions</a:t>
            </a:r>
            <a:endParaRPr lang="en-CA" b="0" i="0" u="none" strike="noStrike" dirty="0">
              <a:solidFill>
                <a:srgbClr val="000000"/>
              </a:solidFill>
              <a:effectLst/>
              <a:latin typeface="Calibri" panose="020F0502020204030204" pitchFamily="34" charset="0"/>
            </a:endParaRPr>
          </a:p>
          <a:p>
            <a:pPr marL="0" lvl="0" indent="0" algn="l" rtl="0">
              <a:lnSpc>
                <a:spcPct val="100000"/>
              </a:lnSpc>
              <a:spcBef>
                <a:spcPts val="0"/>
              </a:spcBef>
              <a:spcAft>
                <a:spcPts val="0"/>
              </a:spcAft>
              <a:buSzPts val="1100"/>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p:nvPr/>
        </p:nvSpPr>
        <p:spPr>
          <a:xfrm>
            <a:off x="1524800" y="672606"/>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sp>
        <p:nvSpPr>
          <p:cNvPr id="56" name="Google Shape;56;p14"/>
          <p:cNvSpPr/>
          <p:nvPr/>
        </p:nvSpPr>
        <p:spPr>
          <a:xfrm rot="10800000">
            <a:off x="6537563" y="33429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cxnSp>
        <p:nvCxnSpPr>
          <p:cNvPr id="57" name="Google Shape;57;p14"/>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58" name="Google Shape;58;p14"/>
          <p:cNvSpPr txBox="1">
            <a:spLocks noGrp="1"/>
          </p:cNvSpPr>
          <p:nvPr>
            <p:ph type="ctrTitle"/>
          </p:nvPr>
        </p:nvSpPr>
        <p:spPr>
          <a:xfrm>
            <a:off x="1680302" y="1188925"/>
            <a:ext cx="5783400" cy="14574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a:endParaRPr/>
          </a:p>
        </p:txBody>
      </p:sp>
      <p:sp>
        <p:nvSpPr>
          <p:cNvPr id="59" name="Google Shape;59;p14"/>
          <p:cNvSpPr txBox="1">
            <a:spLocks noGrp="1"/>
          </p:cNvSpPr>
          <p:nvPr>
            <p:ph type="subTitle" idx="1"/>
          </p:nvPr>
        </p:nvSpPr>
        <p:spPr>
          <a:xfrm>
            <a:off x="1680302" y="3049450"/>
            <a:ext cx="5783400" cy="9090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a:p>
        </p:txBody>
      </p:sp>
      <p:sp>
        <p:nvSpPr>
          <p:cNvPr id="60" name="Google Shape;60;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6"/>
        <p:cNvGrpSpPr/>
        <p:nvPr/>
      </p:nvGrpSpPr>
      <p:grpSpPr>
        <a:xfrm>
          <a:off x="0" y="0"/>
          <a:ext cx="0" cy="0"/>
          <a:chOff x="0" y="0"/>
          <a:chExt cx="0" cy="0"/>
        </a:xfrm>
      </p:grpSpPr>
      <p:sp>
        <p:nvSpPr>
          <p:cNvPr id="97" name="Google Shape;97;p23"/>
          <p:cNvSpPr txBox="1">
            <a:spLocks noGrp="1"/>
          </p:cNvSpPr>
          <p:nvPr>
            <p:ph type="body" idx="1"/>
          </p:nvPr>
        </p:nvSpPr>
        <p:spPr>
          <a:xfrm>
            <a:off x="319500" y="4233725"/>
            <a:ext cx="5998800" cy="5988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98" name="Google Shape;98;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9"/>
        <p:cNvGrpSpPr/>
        <p:nvPr/>
      </p:nvGrpSpPr>
      <p:grpSpPr>
        <a:xfrm>
          <a:off x="0" y="0"/>
          <a:ext cx="0" cy="0"/>
          <a:chOff x="0" y="0"/>
          <a:chExt cx="0" cy="0"/>
        </a:xfrm>
      </p:grpSpPr>
      <p:sp>
        <p:nvSpPr>
          <p:cNvPr id="100" name="Google Shape;100;p24"/>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24"/>
          <p:cNvSpPr txBox="1">
            <a:spLocks noGrp="1"/>
          </p:cNvSpPr>
          <p:nvPr>
            <p:ph type="title" hasCustomPrompt="1"/>
          </p:nvPr>
        </p:nvSpPr>
        <p:spPr>
          <a:xfrm>
            <a:off x="387900" y="1152450"/>
            <a:ext cx="8368200" cy="15384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chemeClr val="accent5"/>
              </a:buClr>
              <a:buSzPts val="13000"/>
              <a:buNone/>
              <a:defRPr sz="13000">
                <a:solidFill>
                  <a:schemeClr val="accent5"/>
                </a:solidFill>
              </a:defRPr>
            </a:lvl1pPr>
            <a:lvl2pPr lvl="1" algn="ctr">
              <a:lnSpc>
                <a:spcPct val="100000"/>
              </a:lnSpc>
              <a:spcBef>
                <a:spcPts val="0"/>
              </a:spcBef>
              <a:spcAft>
                <a:spcPts val="0"/>
              </a:spcAft>
              <a:buClr>
                <a:schemeClr val="accent5"/>
              </a:buClr>
              <a:buSzPts val="13000"/>
              <a:buNone/>
              <a:defRPr sz="13000">
                <a:solidFill>
                  <a:schemeClr val="accent5"/>
                </a:solidFill>
              </a:defRPr>
            </a:lvl2pPr>
            <a:lvl3pPr lvl="2" algn="ctr">
              <a:lnSpc>
                <a:spcPct val="100000"/>
              </a:lnSpc>
              <a:spcBef>
                <a:spcPts val="0"/>
              </a:spcBef>
              <a:spcAft>
                <a:spcPts val="0"/>
              </a:spcAft>
              <a:buClr>
                <a:schemeClr val="accent5"/>
              </a:buClr>
              <a:buSzPts val="13000"/>
              <a:buNone/>
              <a:defRPr sz="13000">
                <a:solidFill>
                  <a:schemeClr val="accent5"/>
                </a:solidFill>
              </a:defRPr>
            </a:lvl3pPr>
            <a:lvl4pPr lvl="3" algn="ctr">
              <a:lnSpc>
                <a:spcPct val="100000"/>
              </a:lnSpc>
              <a:spcBef>
                <a:spcPts val="0"/>
              </a:spcBef>
              <a:spcAft>
                <a:spcPts val="0"/>
              </a:spcAft>
              <a:buClr>
                <a:schemeClr val="accent5"/>
              </a:buClr>
              <a:buSzPts val="13000"/>
              <a:buNone/>
              <a:defRPr sz="13000">
                <a:solidFill>
                  <a:schemeClr val="accent5"/>
                </a:solidFill>
              </a:defRPr>
            </a:lvl4pPr>
            <a:lvl5pPr lvl="4" algn="ctr">
              <a:lnSpc>
                <a:spcPct val="100000"/>
              </a:lnSpc>
              <a:spcBef>
                <a:spcPts val="0"/>
              </a:spcBef>
              <a:spcAft>
                <a:spcPts val="0"/>
              </a:spcAft>
              <a:buClr>
                <a:schemeClr val="accent5"/>
              </a:buClr>
              <a:buSzPts val="13000"/>
              <a:buNone/>
              <a:defRPr sz="13000">
                <a:solidFill>
                  <a:schemeClr val="accent5"/>
                </a:solidFill>
              </a:defRPr>
            </a:lvl5pPr>
            <a:lvl6pPr lvl="5" algn="ctr">
              <a:lnSpc>
                <a:spcPct val="100000"/>
              </a:lnSpc>
              <a:spcBef>
                <a:spcPts val="0"/>
              </a:spcBef>
              <a:spcAft>
                <a:spcPts val="0"/>
              </a:spcAft>
              <a:buClr>
                <a:schemeClr val="accent5"/>
              </a:buClr>
              <a:buSzPts val="13000"/>
              <a:buNone/>
              <a:defRPr sz="13000">
                <a:solidFill>
                  <a:schemeClr val="accent5"/>
                </a:solidFill>
              </a:defRPr>
            </a:lvl6pPr>
            <a:lvl7pPr lvl="6" algn="ctr">
              <a:lnSpc>
                <a:spcPct val="100000"/>
              </a:lnSpc>
              <a:spcBef>
                <a:spcPts val="0"/>
              </a:spcBef>
              <a:spcAft>
                <a:spcPts val="0"/>
              </a:spcAft>
              <a:buClr>
                <a:schemeClr val="accent5"/>
              </a:buClr>
              <a:buSzPts val="13000"/>
              <a:buNone/>
              <a:defRPr sz="13000">
                <a:solidFill>
                  <a:schemeClr val="accent5"/>
                </a:solidFill>
              </a:defRPr>
            </a:lvl7pPr>
            <a:lvl8pPr lvl="7" algn="ctr">
              <a:lnSpc>
                <a:spcPct val="100000"/>
              </a:lnSpc>
              <a:spcBef>
                <a:spcPts val="0"/>
              </a:spcBef>
              <a:spcAft>
                <a:spcPts val="0"/>
              </a:spcAft>
              <a:buClr>
                <a:schemeClr val="accent5"/>
              </a:buClr>
              <a:buSzPts val="13000"/>
              <a:buNone/>
              <a:defRPr sz="13000">
                <a:solidFill>
                  <a:schemeClr val="accent5"/>
                </a:solidFill>
              </a:defRPr>
            </a:lvl8pPr>
            <a:lvl9pPr lvl="8" algn="ctr">
              <a:lnSpc>
                <a:spcPct val="100000"/>
              </a:lnSpc>
              <a:spcBef>
                <a:spcPts val="0"/>
              </a:spcBef>
              <a:spcAft>
                <a:spcPts val="0"/>
              </a:spcAft>
              <a:buClr>
                <a:schemeClr val="accent5"/>
              </a:buClr>
              <a:buSzPts val="13000"/>
              <a:buNone/>
              <a:defRPr sz="13000">
                <a:solidFill>
                  <a:schemeClr val="accent5"/>
                </a:solidFill>
              </a:defRPr>
            </a:lvl9pPr>
          </a:lstStyle>
          <a:p>
            <a:r>
              <a:t>xx%</a:t>
            </a:r>
          </a:p>
        </p:txBody>
      </p:sp>
      <p:sp>
        <p:nvSpPr>
          <p:cNvPr id="102" name="Google Shape;102;p24"/>
          <p:cNvSpPr txBox="1">
            <a:spLocks noGrp="1"/>
          </p:cNvSpPr>
          <p:nvPr>
            <p:ph type="body" idx="1"/>
          </p:nvPr>
        </p:nvSpPr>
        <p:spPr>
          <a:xfrm>
            <a:off x="387900" y="2919450"/>
            <a:ext cx="8368200" cy="10716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103" name="Google Shape;103;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15"/>
          <p:cNvSpPr/>
          <p:nvPr/>
        </p:nvSpPr>
        <p:spPr>
          <a:xfrm>
            <a:off x="4572000" y="-7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3" name="Google Shape;63;p15"/>
          <p:cNvCxnSpPr/>
          <p:nvPr/>
        </p:nvCxnSpPr>
        <p:spPr>
          <a:xfrm>
            <a:off x="5029675" y="4495503"/>
            <a:ext cx="540900" cy="0"/>
          </a:xfrm>
          <a:prstGeom prst="straightConnector1">
            <a:avLst/>
          </a:prstGeom>
          <a:noFill/>
          <a:ln w="38100" cap="flat" cmpd="sng">
            <a:solidFill>
              <a:schemeClr val="accent5"/>
            </a:solidFill>
            <a:prstDash val="solid"/>
            <a:round/>
            <a:headEnd type="none" w="sm" len="sm"/>
            <a:tailEnd type="none" w="sm" len="sm"/>
          </a:ln>
        </p:spPr>
      </p:cxnSp>
      <p:sp>
        <p:nvSpPr>
          <p:cNvPr id="64" name="Google Shape;64;p15"/>
          <p:cNvSpPr txBox="1">
            <a:spLocks noGrp="1"/>
          </p:cNvSpPr>
          <p:nvPr>
            <p:ph type="title"/>
          </p:nvPr>
        </p:nvSpPr>
        <p:spPr>
          <a:xfrm>
            <a:off x="265500" y="1209075"/>
            <a:ext cx="4045200" cy="1506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65" name="Google Shape;65;p15"/>
          <p:cNvSpPr txBox="1">
            <a:spLocks noGrp="1"/>
          </p:cNvSpPr>
          <p:nvPr>
            <p:ph type="subTitle" idx="1"/>
          </p:nvPr>
        </p:nvSpPr>
        <p:spPr>
          <a:xfrm>
            <a:off x="265500" y="2769001"/>
            <a:ext cx="4045200" cy="13455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66" name="Google Shape;66;p15"/>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67" name="Google Shape;67;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8"/>
        <p:cNvGrpSpPr/>
        <p:nvPr/>
      </p:nvGrpSpPr>
      <p:grpSpPr>
        <a:xfrm>
          <a:off x="0" y="0"/>
          <a:ext cx="0" cy="0"/>
          <a:chOff x="0" y="0"/>
          <a:chExt cx="0" cy="0"/>
        </a:xfrm>
      </p:grpSpPr>
      <p:cxnSp>
        <p:nvCxnSpPr>
          <p:cNvPr id="69" name="Google Shape;69;p16"/>
          <p:cNvCxnSpPr/>
          <p:nvPr/>
        </p:nvCxnSpPr>
        <p:spPr>
          <a:xfrm>
            <a:off x="489218" y="1412277"/>
            <a:ext cx="331500" cy="0"/>
          </a:xfrm>
          <a:prstGeom prst="straightConnector1">
            <a:avLst/>
          </a:prstGeom>
          <a:noFill/>
          <a:ln w="38100" cap="flat" cmpd="sng">
            <a:solidFill>
              <a:schemeClr val="accent4"/>
            </a:solidFill>
            <a:prstDash val="solid"/>
            <a:round/>
            <a:headEnd type="none" w="sm" len="sm"/>
            <a:tailEnd type="none" w="sm" len="sm"/>
          </a:ln>
        </p:spPr>
      </p:cxnSp>
      <p:sp>
        <p:nvSpPr>
          <p:cNvPr id="70" name="Google Shape;70;p16"/>
          <p:cNvSpPr txBox="1">
            <a:spLocks noGrp="1"/>
          </p:cNvSpPr>
          <p:nvPr>
            <p:ph type="title"/>
          </p:nvPr>
        </p:nvSpPr>
        <p:spPr>
          <a:xfrm>
            <a:off x="3879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1" name="Google Shape;71;p16"/>
          <p:cNvSpPr txBox="1">
            <a:spLocks noGrp="1"/>
          </p:cNvSpPr>
          <p:nvPr>
            <p:ph type="body" idx="1"/>
          </p:nvPr>
        </p:nvSpPr>
        <p:spPr>
          <a:xfrm>
            <a:off x="387900" y="1594025"/>
            <a:ext cx="2808000" cy="26811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72" name="Google Shape;72;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3"/>
        <p:cNvGrpSpPr/>
        <p:nvPr/>
      </p:nvGrpSpPr>
      <p:grpSpPr>
        <a:xfrm>
          <a:off x="0" y="0"/>
          <a:ext cx="0" cy="0"/>
          <a:chOff x="0" y="0"/>
          <a:chExt cx="0" cy="0"/>
        </a:xfrm>
      </p:grpSpPr>
      <p:cxnSp>
        <p:nvCxnSpPr>
          <p:cNvPr id="74" name="Google Shape;74;p17"/>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75" name="Google Shape;75;p17"/>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76" name="Google Shape;76;p17"/>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77" name="Google Shape;77;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8"/>
        <p:cNvGrpSpPr/>
        <p:nvPr/>
      </p:nvGrpSpPr>
      <p:grpSpPr>
        <a:xfrm>
          <a:off x="0" y="0"/>
          <a:ext cx="0" cy="0"/>
          <a:chOff x="0" y="0"/>
          <a:chExt cx="0" cy="0"/>
        </a:xfrm>
      </p:grpSpPr>
      <p:cxnSp>
        <p:nvCxnSpPr>
          <p:cNvPr id="79" name="Google Shape;79;p18"/>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80" name="Google Shape;80;p18"/>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81" name="Google Shape;81;p18"/>
          <p:cNvSpPr txBox="1">
            <a:spLocks noGrp="1"/>
          </p:cNvSpPr>
          <p:nvPr>
            <p:ph type="body" idx="1"/>
          </p:nvPr>
        </p:nvSpPr>
        <p:spPr>
          <a:xfrm>
            <a:off x="387900" y="1489825"/>
            <a:ext cx="3999900" cy="30789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82" name="Google Shape;82;p18"/>
          <p:cNvSpPr txBox="1">
            <a:spLocks noGrp="1"/>
          </p:cNvSpPr>
          <p:nvPr>
            <p:ph type="body" idx="2"/>
          </p:nvPr>
        </p:nvSpPr>
        <p:spPr>
          <a:xfrm>
            <a:off x="4756200" y="1489825"/>
            <a:ext cx="3999900" cy="30789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83" name="Google Shape;83;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
        <p:nvSpPr>
          <p:cNvPr id="85" name="Google Shape;85;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6"/>
        <p:cNvGrpSpPr/>
        <p:nvPr/>
      </p:nvGrpSpPr>
      <p:grpSpPr>
        <a:xfrm>
          <a:off x="0" y="0"/>
          <a:ext cx="0" cy="0"/>
          <a:chOff x="0" y="0"/>
          <a:chExt cx="0" cy="0"/>
        </a:xfrm>
      </p:grpSpPr>
      <p:cxnSp>
        <p:nvCxnSpPr>
          <p:cNvPr id="87" name="Google Shape;87;p20"/>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88" name="Google Shape;88;p20"/>
          <p:cNvSpPr txBox="1">
            <a:spLocks noGrp="1"/>
          </p:cNvSpPr>
          <p:nvPr>
            <p:ph type="title"/>
          </p:nvPr>
        </p:nvSpPr>
        <p:spPr>
          <a:xfrm>
            <a:off x="480750" y="1764950"/>
            <a:ext cx="8222100" cy="907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89" name="Google Shape;89;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0"/>
        <p:cNvGrpSpPr/>
        <p:nvPr/>
      </p:nvGrpSpPr>
      <p:grpSpPr>
        <a:xfrm>
          <a:off x="0" y="0"/>
          <a:ext cx="0" cy="0"/>
          <a:chOff x="0" y="0"/>
          <a:chExt cx="0" cy="0"/>
        </a:xfrm>
      </p:grpSpPr>
      <p:sp>
        <p:nvSpPr>
          <p:cNvPr id="91" name="Google Shape;91;p21"/>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92" name="Google Shape;92;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3"/>
        <p:cNvGrpSpPr/>
        <p:nvPr/>
      </p:nvGrpSpPr>
      <p:grpSpPr>
        <a:xfrm>
          <a:off x="0" y="0"/>
          <a:ext cx="0" cy="0"/>
          <a:chOff x="0" y="0"/>
          <a:chExt cx="0" cy="0"/>
        </a:xfrm>
      </p:grpSpPr>
      <p:sp>
        <p:nvSpPr>
          <p:cNvPr id="94" name="Google Shape;94;p22"/>
          <p:cNvSpPr txBox="1">
            <a:spLocks noGrp="1"/>
          </p:cNvSpPr>
          <p:nvPr>
            <p:ph type="title"/>
          </p:nvPr>
        </p:nvSpPr>
        <p:spPr>
          <a:xfrm>
            <a:off x="490250" y="526350"/>
            <a:ext cx="56187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95" name="Google Shape;95;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rmAutofit/>
          </a:bodyPr>
          <a:lstStyle>
            <a:lvl1pPr marR="0" lvl="0"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1pPr>
            <a:lvl2pPr marR="0" lvl="1"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2pPr>
            <a:lvl3pPr marR="0" lvl="2"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3pPr>
            <a:lvl4pPr marR="0" lvl="3"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4pPr>
            <a:lvl5pPr marR="0" lvl="4"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5pPr>
            <a:lvl6pPr marR="0" lvl="5"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6pPr>
            <a:lvl7pPr marR="0" lvl="6"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7pPr>
            <a:lvl8pPr marR="0" lvl="7"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8pPr>
            <a:lvl9pPr marR="0" lvl="8" algn="l" rtl="0">
              <a:lnSpc>
                <a:spcPct val="100000"/>
              </a:lnSpc>
              <a:spcBef>
                <a:spcPts val="0"/>
              </a:spcBef>
              <a:spcAft>
                <a:spcPts val="0"/>
              </a:spcAft>
              <a:buClr>
                <a:schemeClr val="dk1"/>
              </a:buClr>
              <a:buSzPts val="3000"/>
              <a:buFont typeface="Roboto Slab"/>
              <a:buNone/>
              <a:defRPr sz="3000" b="0" i="0" u="none" strike="noStrike" cap="none">
                <a:solidFill>
                  <a:schemeClr val="dk1"/>
                </a:solidFill>
                <a:latin typeface="Roboto Slab"/>
                <a:ea typeface="Roboto Slab"/>
                <a:cs typeface="Roboto Slab"/>
                <a:sym typeface="Roboto Slab"/>
              </a:defRPr>
            </a:lvl9pPr>
          </a:lstStyle>
          <a:p>
            <a:endParaRPr/>
          </a:p>
        </p:txBody>
      </p:sp>
      <p:sp>
        <p:nvSpPr>
          <p:cNvPr id="52" name="Google Shape;52;p13"/>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ransition spd="slow">
    <p:push dir="u"/>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png"/><Relationship Id="rId5" Type="http://schemas.openxmlformats.org/officeDocument/2006/relationships/image" Target="../media/image17.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png"/><Relationship Id="rId5" Type="http://schemas.openxmlformats.org/officeDocument/2006/relationships/image" Target="../media/image18.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png"/><Relationship Id="rId5" Type="http://schemas.openxmlformats.org/officeDocument/2006/relationships/image" Target="../media/image19.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png"/><Relationship Id="rId5" Type="http://schemas.openxmlformats.org/officeDocument/2006/relationships/image" Target="../media/image20.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png"/><Relationship Id="rId5" Type="http://schemas.openxmlformats.org/officeDocument/2006/relationships/image" Target="../media/image21.jp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1.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1.png"/><Relationship Id="rId5" Type="http://schemas.openxmlformats.org/officeDocument/2006/relationships/image" Target="../media/image22.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1.png"/><Relationship Id="rId4"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5"/>
          <p:cNvSpPr txBox="1">
            <a:spLocks noGrp="1"/>
          </p:cNvSpPr>
          <p:nvPr>
            <p:ph type="ctrTitle"/>
          </p:nvPr>
        </p:nvSpPr>
        <p:spPr>
          <a:xfrm>
            <a:off x="1680302" y="1188925"/>
            <a:ext cx="5783400" cy="14574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4000"/>
              <a:buNone/>
            </a:pPr>
            <a:r>
              <a:rPr lang="en"/>
              <a:t>Helping or Hindering? </a:t>
            </a:r>
            <a:endParaRPr/>
          </a:p>
        </p:txBody>
      </p:sp>
      <p:sp>
        <p:nvSpPr>
          <p:cNvPr id="109" name="Google Shape;109;p25"/>
          <p:cNvSpPr txBox="1">
            <a:spLocks noGrp="1"/>
          </p:cNvSpPr>
          <p:nvPr>
            <p:ph type="subTitle" idx="1"/>
          </p:nvPr>
        </p:nvSpPr>
        <p:spPr>
          <a:xfrm>
            <a:off x="1680302" y="3049450"/>
            <a:ext cx="5783400" cy="909000"/>
          </a:xfrm>
          <a:prstGeom prst="rect">
            <a:avLst/>
          </a:prstGeom>
          <a:noFill/>
          <a:ln>
            <a:noFill/>
          </a:ln>
        </p:spPr>
        <p:txBody>
          <a:bodyPr spcFirstLastPara="1" wrap="square" lIns="91425" tIns="91425" rIns="91425" bIns="91425" anchor="t" anchorCtr="0">
            <a:normAutofit lnSpcReduction="10000"/>
          </a:bodyPr>
          <a:lstStyle/>
          <a:p>
            <a:pPr marL="457200" lvl="0" indent="-342900" algn="ctr" rtl="0">
              <a:lnSpc>
                <a:spcPct val="100000"/>
              </a:lnSpc>
              <a:spcBef>
                <a:spcPts val="0"/>
              </a:spcBef>
              <a:spcAft>
                <a:spcPts val="0"/>
              </a:spcAft>
              <a:buClr>
                <a:schemeClr val="accent5"/>
              </a:buClr>
              <a:buSzPts val="2400"/>
              <a:buFont typeface="Roboto Slab"/>
              <a:buNone/>
            </a:pPr>
            <a:r>
              <a:rPr lang="en"/>
              <a:t>How Browser Extensions Undermine</a:t>
            </a:r>
            <a:endParaRPr/>
          </a:p>
          <a:p>
            <a:pPr marL="457200" lvl="0" indent="-342900" algn="ctr" rtl="0">
              <a:lnSpc>
                <a:spcPct val="100000"/>
              </a:lnSpc>
              <a:spcBef>
                <a:spcPts val="0"/>
              </a:spcBef>
              <a:spcAft>
                <a:spcPts val="0"/>
              </a:spcAft>
              <a:buClr>
                <a:schemeClr val="accent5"/>
              </a:buClr>
              <a:buSzPts val="2400"/>
              <a:buFont typeface="Roboto Slab"/>
              <a:buNone/>
            </a:pPr>
            <a:r>
              <a:rPr lang="en"/>
              <a:t>Security</a:t>
            </a:r>
            <a:endParaRPr/>
          </a:p>
        </p:txBody>
      </p:sp>
      <p:pic>
        <p:nvPicPr>
          <p:cNvPr id="2" name="Audio 4">
            <a:hlinkClick r:id="" action="ppaction://media"/>
            <a:extLst>
              <a:ext uri="{FF2B5EF4-FFF2-40B4-BE49-F238E27FC236}">
                <a16:creationId xmlns:a16="http://schemas.microsoft.com/office/drawing/2014/main" id="{01DC0511-8F28-78B9-AFEC-A1B364F1F56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p:transition spd="slow" advClick="0" advTm="8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5"/>
          <p:cNvSpPr txBox="1">
            <a:spLocks noGrp="1"/>
          </p:cNvSpPr>
          <p:nvPr>
            <p:ph type="title"/>
          </p:nvPr>
        </p:nvSpPr>
        <p:spPr>
          <a:xfrm>
            <a:off x="380854" y="625409"/>
            <a:ext cx="8368200" cy="6861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1200"/>
              </a:spcAft>
              <a:buClr>
                <a:schemeClr val="dk1"/>
              </a:buClr>
              <a:buSzPts val="1100"/>
              <a:buFont typeface="Arial"/>
              <a:buNone/>
            </a:pPr>
            <a:r>
              <a:rPr lang="en" sz="2800" dirty="0">
                <a:latin typeface="Calibri"/>
                <a:ea typeface="Calibri"/>
                <a:cs typeface="Calibri"/>
                <a:sym typeface="Calibri"/>
              </a:rPr>
              <a:t>URL Scheduling &amp; Header Collection</a:t>
            </a:r>
            <a:endParaRPr sz="2800" dirty="0">
              <a:latin typeface="Calibri"/>
              <a:ea typeface="Calibri"/>
              <a:cs typeface="Calibri"/>
              <a:sym typeface="Calibri"/>
            </a:endParaRPr>
          </a:p>
        </p:txBody>
      </p:sp>
      <p:sp>
        <p:nvSpPr>
          <p:cNvPr id="177" name="Google Shape;177;p35"/>
          <p:cNvSpPr txBox="1">
            <a:spLocks noGrp="1"/>
          </p:cNvSpPr>
          <p:nvPr>
            <p:ph type="body" idx="1"/>
          </p:nvPr>
        </p:nvSpPr>
        <p:spPr>
          <a:xfrm>
            <a:off x="387900" y="1389927"/>
            <a:ext cx="3894540" cy="3224984"/>
          </a:xfrm>
          <a:prstGeom prst="rect">
            <a:avLst/>
          </a:prstGeom>
          <a:noFill/>
          <a:ln>
            <a:noFill/>
          </a:ln>
        </p:spPr>
        <p:txBody>
          <a:bodyPr spcFirstLastPara="1" wrap="square" lIns="91425" tIns="91425" rIns="91425" bIns="91425" anchor="t" anchorCtr="0">
            <a:normAutofit/>
          </a:bodyPr>
          <a:lstStyle/>
          <a:p>
            <a:pPr marL="171450" lvl="0" indent="-171450" algn="l" rtl="0">
              <a:lnSpc>
                <a:spcPct val="100000"/>
              </a:lnSpc>
              <a:spcBef>
                <a:spcPts val="0"/>
              </a:spcBef>
              <a:spcAft>
                <a:spcPts val="0"/>
              </a:spcAft>
              <a:buSzPts val="1800"/>
              <a:buFont typeface="Arial"/>
              <a:buChar char="•"/>
            </a:pPr>
            <a:r>
              <a:rPr lang="en" dirty="0">
                <a:latin typeface="Calibri"/>
                <a:ea typeface="Calibri"/>
                <a:cs typeface="Calibri"/>
                <a:sym typeface="Calibri"/>
              </a:rPr>
              <a:t>Dynamic Analysis</a:t>
            </a:r>
            <a:endParaRPr dirty="0"/>
          </a:p>
          <a:p>
            <a:pPr marL="457200" lvl="1" indent="0" algn="l" rtl="0">
              <a:lnSpc>
                <a:spcPct val="100000"/>
              </a:lnSpc>
              <a:spcBef>
                <a:spcPts val="0"/>
              </a:spcBef>
              <a:spcAft>
                <a:spcPts val="0"/>
              </a:spcAft>
              <a:buSzPts val="1400"/>
              <a:buNone/>
            </a:pPr>
            <a:r>
              <a:rPr lang="en" sz="1600" dirty="0">
                <a:latin typeface="Calibri"/>
                <a:ea typeface="Calibri"/>
                <a:cs typeface="Calibri"/>
                <a:sym typeface="Calibri"/>
              </a:rPr>
              <a:t>We load instrumented extensions separately in the browser and visit each of the corresponding hosts</a:t>
            </a:r>
            <a:endParaRPr dirty="0"/>
          </a:p>
          <a:p>
            <a:pPr marL="0" lvl="0" indent="0" algn="l" rtl="0">
              <a:lnSpc>
                <a:spcPct val="100000"/>
              </a:lnSpc>
              <a:spcBef>
                <a:spcPts val="0"/>
              </a:spcBef>
              <a:spcAft>
                <a:spcPts val="0"/>
              </a:spcAft>
              <a:buSzPts val="1800"/>
              <a:buNone/>
            </a:pPr>
            <a:endParaRPr dirty="0">
              <a:latin typeface="Calibri"/>
              <a:ea typeface="Calibri"/>
              <a:cs typeface="Calibri"/>
              <a:sym typeface="Calibri"/>
            </a:endParaRPr>
          </a:p>
          <a:p>
            <a:pPr marL="171450" lvl="0" indent="-171450" algn="l" rtl="0">
              <a:lnSpc>
                <a:spcPct val="100000"/>
              </a:lnSpc>
              <a:spcBef>
                <a:spcPts val="0"/>
              </a:spcBef>
              <a:spcAft>
                <a:spcPts val="0"/>
              </a:spcAft>
              <a:buSzPts val="1800"/>
              <a:buFont typeface="Arial"/>
              <a:buChar char="•"/>
            </a:pPr>
            <a:r>
              <a:rPr lang="en" dirty="0">
                <a:latin typeface="Calibri"/>
                <a:ea typeface="Calibri"/>
                <a:cs typeface="Calibri"/>
                <a:sym typeface="Calibri"/>
              </a:rPr>
              <a:t>Puppeteer</a:t>
            </a:r>
            <a:endParaRPr dirty="0"/>
          </a:p>
          <a:p>
            <a:pPr marL="457200" lvl="1" indent="0" algn="l" rtl="0">
              <a:lnSpc>
                <a:spcPct val="100000"/>
              </a:lnSpc>
              <a:spcBef>
                <a:spcPts val="0"/>
              </a:spcBef>
              <a:spcAft>
                <a:spcPts val="0"/>
              </a:spcAft>
              <a:buSzPts val="1400"/>
              <a:buNone/>
            </a:pPr>
            <a:r>
              <a:rPr lang="en" sz="1600" dirty="0">
                <a:latin typeface="Calibri"/>
                <a:ea typeface="Calibri"/>
                <a:cs typeface="Calibri"/>
                <a:sym typeface="Calibri"/>
              </a:rPr>
              <a:t>Chrome extension to load the other extensions and launch browser instances</a:t>
            </a:r>
            <a:endParaRPr sz="1600" dirty="0">
              <a:latin typeface="Calibri"/>
              <a:ea typeface="Calibri"/>
              <a:cs typeface="Calibri"/>
              <a:sym typeface="Calibri"/>
            </a:endParaRPr>
          </a:p>
        </p:txBody>
      </p:sp>
      <p:pic>
        <p:nvPicPr>
          <p:cNvPr id="178" name="Google Shape;178;p35" descr="Simple Steps for Testing a Chrome Extension in Puppeteer - DEV Community"/>
          <p:cNvPicPr preferRelativeResize="0"/>
          <p:nvPr/>
        </p:nvPicPr>
        <p:blipFill rotWithShape="1">
          <a:blip r:embed="rId5">
            <a:alphaModFix/>
          </a:blip>
          <a:srcRect l="19450" t="27283" r="18508" b="26085"/>
          <a:stretch/>
        </p:blipFill>
        <p:spPr>
          <a:xfrm>
            <a:off x="4579047" y="3218085"/>
            <a:ext cx="4043426" cy="1709515"/>
          </a:xfrm>
          <a:prstGeom prst="rect">
            <a:avLst/>
          </a:prstGeom>
          <a:noFill/>
          <a:ln>
            <a:noFill/>
          </a:ln>
        </p:spPr>
      </p:pic>
      <p:pic>
        <p:nvPicPr>
          <p:cNvPr id="179" name="Google Shape;179;p35" descr="Source Code Œ has some structural and behavioral properties that... |  Download Scientific Diagram"/>
          <p:cNvPicPr preferRelativeResize="0"/>
          <p:nvPr/>
        </p:nvPicPr>
        <p:blipFill rotWithShape="1">
          <a:blip r:embed="rId6">
            <a:alphaModFix/>
          </a:blip>
          <a:srcRect/>
          <a:stretch/>
        </p:blipFill>
        <p:spPr>
          <a:xfrm>
            <a:off x="4579047" y="1144125"/>
            <a:ext cx="4048124" cy="1862137"/>
          </a:xfrm>
          <a:prstGeom prst="rect">
            <a:avLst/>
          </a:prstGeom>
          <a:noFill/>
          <a:ln>
            <a:noFill/>
          </a:ln>
        </p:spPr>
      </p:pic>
      <p:pic>
        <p:nvPicPr>
          <p:cNvPr id="9" name="Audio 8">
            <a:hlinkClick r:id="" action="ppaction://media"/>
            <a:extLst>
              <a:ext uri="{FF2B5EF4-FFF2-40B4-BE49-F238E27FC236}">
                <a16:creationId xmlns:a16="http://schemas.microsoft.com/office/drawing/2014/main" id="{CE299E85-C99B-6AEC-D3F3-FF238E439F7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p:transition spd="slow" advTm="70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6"/>
          <p:cNvSpPr txBox="1">
            <a:spLocks noGrp="1"/>
          </p:cNvSpPr>
          <p:nvPr>
            <p:ph type="title"/>
          </p:nvPr>
        </p:nvSpPr>
        <p:spPr>
          <a:xfrm>
            <a:off x="387900" y="617354"/>
            <a:ext cx="8368200" cy="6861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1200"/>
              </a:spcAft>
              <a:buSzPts val="1100"/>
              <a:buNone/>
            </a:pPr>
            <a:r>
              <a:rPr lang="en" sz="2800" dirty="0">
                <a:latin typeface="Calibri"/>
                <a:ea typeface="Calibri"/>
                <a:cs typeface="Calibri"/>
                <a:sym typeface="Calibri"/>
              </a:rPr>
              <a:t>Detecting Potentially Harmful Extensions</a:t>
            </a:r>
            <a:endParaRPr sz="2800" dirty="0">
              <a:latin typeface="Calibri"/>
              <a:ea typeface="Calibri"/>
              <a:cs typeface="Calibri"/>
              <a:sym typeface="Calibri"/>
            </a:endParaRPr>
          </a:p>
        </p:txBody>
      </p:sp>
      <p:sp>
        <p:nvSpPr>
          <p:cNvPr id="185" name="Google Shape;185;p36"/>
          <p:cNvSpPr txBox="1">
            <a:spLocks noGrp="1"/>
          </p:cNvSpPr>
          <p:nvPr>
            <p:ph type="body" idx="1"/>
          </p:nvPr>
        </p:nvSpPr>
        <p:spPr>
          <a:xfrm>
            <a:off x="387900" y="1303454"/>
            <a:ext cx="4026620" cy="3078900"/>
          </a:xfrm>
          <a:prstGeom prst="rect">
            <a:avLst/>
          </a:prstGeom>
          <a:noFill/>
          <a:ln>
            <a:noFill/>
          </a:ln>
        </p:spPr>
        <p:txBody>
          <a:bodyPr spcFirstLastPara="1" wrap="square" lIns="91425" tIns="91425" rIns="91425" bIns="91425" anchor="t" anchorCtr="0">
            <a:normAutofit fontScale="85000" lnSpcReduction="20000"/>
          </a:bodyPr>
          <a:lstStyle/>
          <a:p>
            <a:pPr marL="171450" lvl="0" indent="-57150" algn="l" rtl="0">
              <a:lnSpc>
                <a:spcPct val="110000"/>
              </a:lnSpc>
              <a:spcBef>
                <a:spcPts val="0"/>
              </a:spcBef>
              <a:spcAft>
                <a:spcPts val="0"/>
              </a:spcAft>
              <a:buSzPct val="117647"/>
              <a:buFont typeface="Arial"/>
              <a:buNone/>
            </a:pPr>
            <a:endParaRPr dirty="0">
              <a:latin typeface="Calibri"/>
              <a:ea typeface="Calibri"/>
              <a:cs typeface="Calibri"/>
              <a:sym typeface="Calibri"/>
            </a:endParaRPr>
          </a:p>
          <a:p>
            <a:pPr marL="171450" lvl="0" indent="-171449" algn="l" rtl="0">
              <a:lnSpc>
                <a:spcPct val="110000"/>
              </a:lnSpc>
              <a:spcBef>
                <a:spcPts val="0"/>
              </a:spcBef>
              <a:spcAft>
                <a:spcPts val="0"/>
              </a:spcAft>
              <a:buSzPct val="117647"/>
              <a:buFont typeface="Arial"/>
              <a:buChar char="•"/>
            </a:pPr>
            <a:r>
              <a:rPr lang="en" dirty="0">
                <a:latin typeface="Calibri"/>
                <a:ea typeface="Calibri"/>
                <a:cs typeface="Calibri"/>
                <a:sym typeface="Calibri"/>
              </a:rPr>
              <a:t>Original and modified set of headers are compared</a:t>
            </a:r>
            <a:endParaRPr dirty="0"/>
          </a:p>
          <a:p>
            <a:pPr marL="0" lvl="0" indent="0" algn="l" rtl="0">
              <a:lnSpc>
                <a:spcPct val="110000"/>
              </a:lnSpc>
              <a:spcBef>
                <a:spcPts val="0"/>
              </a:spcBef>
              <a:spcAft>
                <a:spcPts val="0"/>
              </a:spcAft>
              <a:buSzPct val="117647"/>
              <a:buNone/>
            </a:pPr>
            <a:endParaRPr dirty="0">
              <a:latin typeface="Calibri"/>
              <a:ea typeface="Calibri"/>
              <a:cs typeface="Calibri"/>
              <a:sym typeface="Calibri"/>
            </a:endParaRPr>
          </a:p>
          <a:p>
            <a:pPr marL="171450" lvl="0" indent="-171449" algn="l" rtl="0">
              <a:lnSpc>
                <a:spcPct val="110000"/>
              </a:lnSpc>
              <a:spcBef>
                <a:spcPts val="0"/>
              </a:spcBef>
              <a:spcAft>
                <a:spcPts val="0"/>
              </a:spcAft>
              <a:buSzPct val="117647"/>
              <a:buFont typeface="Arial"/>
              <a:buChar char="•"/>
            </a:pPr>
            <a:r>
              <a:rPr lang="en" dirty="0">
                <a:latin typeface="Calibri"/>
                <a:ea typeface="Calibri"/>
                <a:cs typeface="Calibri"/>
                <a:sym typeface="Calibri"/>
              </a:rPr>
              <a:t>X-Frame-Options header</a:t>
            </a:r>
            <a:endParaRPr dirty="0"/>
          </a:p>
          <a:p>
            <a:pPr marL="457200" lvl="1" indent="0" algn="l" rtl="0">
              <a:lnSpc>
                <a:spcPct val="110000"/>
              </a:lnSpc>
              <a:spcBef>
                <a:spcPts val="0"/>
              </a:spcBef>
              <a:spcAft>
                <a:spcPts val="0"/>
              </a:spcAft>
              <a:buSzPct val="102941"/>
              <a:buNone/>
            </a:pPr>
            <a:r>
              <a:rPr lang="en" sz="1600" dirty="0">
                <a:latin typeface="Calibri"/>
                <a:ea typeface="Calibri"/>
                <a:cs typeface="Calibri"/>
                <a:sym typeface="Calibri"/>
              </a:rPr>
              <a:t>when an extension modifies the header to enforce a relaxed version of the server-sent policy, e.g., replace DENY with ALLOWALL</a:t>
            </a:r>
            <a:endParaRPr dirty="0"/>
          </a:p>
          <a:p>
            <a:pPr marL="457200" lvl="1" indent="0" algn="l" rtl="0">
              <a:lnSpc>
                <a:spcPct val="110000"/>
              </a:lnSpc>
              <a:spcBef>
                <a:spcPts val="0"/>
              </a:spcBef>
              <a:spcAft>
                <a:spcPts val="0"/>
              </a:spcAft>
              <a:buSzPct val="117647"/>
              <a:buNone/>
            </a:pPr>
            <a:endParaRPr dirty="0">
              <a:latin typeface="Calibri"/>
              <a:ea typeface="Calibri"/>
              <a:cs typeface="Calibri"/>
              <a:sym typeface="Calibri"/>
            </a:endParaRPr>
          </a:p>
          <a:p>
            <a:pPr marL="171450" lvl="0" indent="-171449" algn="l" rtl="0">
              <a:lnSpc>
                <a:spcPct val="110000"/>
              </a:lnSpc>
              <a:spcBef>
                <a:spcPts val="0"/>
              </a:spcBef>
              <a:spcAft>
                <a:spcPts val="0"/>
              </a:spcAft>
              <a:buSzPct val="117647"/>
              <a:buFont typeface="Arial"/>
              <a:buChar char="•"/>
            </a:pPr>
            <a:r>
              <a:rPr lang="en" dirty="0">
                <a:latin typeface="Calibri"/>
                <a:ea typeface="Calibri"/>
                <a:cs typeface="Calibri"/>
                <a:sym typeface="Calibri"/>
              </a:rPr>
              <a:t>Identification done by framework</a:t>
            </a:r>
            <a:endParaRPr dirty="0"/>
          </a:p>
          <a:p>
            <a:pPr marL="628650" lvl="1" indent="-171450" algn="l" rtl="0">
              <a:lnSpc>
                <a:spcPct val="110000"/>
              </a:lnSpc>
              <a:spcBef>
                <a:spcPts val="0"/>
              </a:spcBef>
              <a:spcAft>
                <a:spcPts val="0"/>
              </a:spcAft>
              <a:buSzPct val="86687"/>
              <a:buFont typeface="Arial"/>
              <a:buChar char="•"/>
            </a:pPr>
            <a:r>
              <a:rPr lang="en" sz="1900" dirty="0">
                <a:latin typeface="Calibri"/>
                <a:ea typeface="Calibri"/>
                <a:cs typeface="Calibri"/>
                <a:sym typeface="Calibri"/>
              </a:rPr>
              <a:t>modifiedHeader</a:t>
            </a:r>
            <a:endParaRPr sz="1900" dirty="0">
              <a:latin typeface="Calibri"/>
              <a:ea typeface="Calibri"/>
              <a:cs typeface="Calibri"/>
              <a:sym typeface="Calibri"/>
            </a:endParaRPr>
          </a:p>
          <a:p>
            <a:pPr marL="628650" lvl="1" indent="-171450" algn="l" rtl="0">
              <a:lnSpc>
                <a:spcPct val="110000"/>
              </a:lnSpc>
              <a:spcBef>
                <a:spcPts val="0"/>
              </a:spcBef>
              <a:spcAft>
                <a:spcPts val="0"/>
              </a:spcAft>
              <a:buSzPct val="86687"/>
              <a:buFont typeface="Arial"/>
              <a:buChar char="•"/>
            </a:pPr>
            <a:r>
              <a:rPr lang="en" sz="1900" dirty="0">
                <a:latin typeface="Calibri"/>
                <a:ea typeface="Calibri"/>
                <a:cs typeface="Calibri"/>
                <a:sym typeface="Calibri"/>
              </a:rPr>
              <a:t>injectedHeader</a:t>
            </a:r>
            <a:endParaRPr sz="1900" dirty="0">
              <a:latin typeface="Calibri"/>
              <a:ea typeface="Calibri"/>
              <a:cs typeface="Calibri"/>
              <a:sym typeface="Calibri"/>
            </a:endParaRPr>
          </a:p>
          <a:p>
            <a:pPr marL="628650" lvl="1" indent="-171450" algn="l" rtl="0">
              <a:lnSpc>
                <a:spcPct val="110000"/>
              </a:lnSpc>
              <a:spcBef>
                <a:spcPts val="0"/>
              </a:spcBef>
              <a:spcAft>
                <a:spcPts val="0"/>
              </a:spcAft>
              <a:buSzPct val="86687"/>
              <a:buFont typeface="Arial"/>
              <a:buChar char="•"/>
            </a:pPr>
            <a:r>
              <a:rPr lang="en" sz="1900" dirty="0">
                <a:latin typeface="Calibri"/>
                <a:ea typeface="Calibri"/>
                <a:cs typeface="Calibri"/>
                <a:sym typeface="Calibri"/>
              </a:rPr>
              <a:t>strippedHeader</a:t>
            </a:r>
            <a:endParaRPr sz="1900" dirty="0">
              <a:latin typeface="Calibri"/>
              <a:ea typeface="Calibri"/>
              <a:cs typeface="Calibri"/>
              <a:sym typeface="Calibri"/>
            </a:endParaRPr>
          </a:p>
        </p:txBody>
      </p:sp>
      <p:pic>
        <p:nvPicPr>
          <p:cNvPr id="186" name="Google Shape;186;p36"/>
          <p:cNvPicPr preferRelativeResize="0"/>
          <p:nvPr/>
        </p:nvPicPr>
        <p:blipFill rotWithShape="1">
          <a:blip r:embed="rId5">
            <a:alphaModFix/>
          </a:blip>
          <a:srcRect l="17869" t="28965" r="19032" b="48324"/>
          <a:stretch/>
        </p:blipFill>
        <p:spPr>
          <a:xfrm>
            <a:off x="4508990" y="2892336"/>
            <a:ext cx="4130469" cy="1983954"/>
          </a:xfrm>
          <a:prstGeom prst="rect">
            <a:avLst/>
          </a:prstGeom>
          <a:noFill/>
          <a:ln>
            <a:noFill/>
          </a:ln>
        </p:spPr>
      </p:pic>
      <p:pic>
        <p:nvPicPr>
          <p:cNvPr id="187" name="Google Shape;187;p36"/>
          <p:cNvPicPr preferRelativeResize="0"/>
          <p:nvPr/>
        </p:nvPicPr>
        <p:blipFill rotWithShape="1">
          <a:blip r:embed="rId6">
            <a:alphaModFix/>
          </a:blip>
          <a:srcRect/>
          <a:stretch/>
        </p:blipFill>
        <p:spPr>
          <a:xfrm>
            <a:off x="4508990" y="1096448"/>
            <a:ext cx="4130469" cy="1746456"/>
          </a:xfrm>
          <a:prstGeom prst="rect">
            <a:avLst/>
          </a:prstGeom>
          <a:noFill/>
          <a:ln>
            <a:noFill/>
          </a:ln>
        </p:spPr>
      </p:pic>
      <p:pic>
        <p:nvPicPr>
          <p:cNvPr id="4" name="Audio 3">
            <a:hlinkClick r:id="" action="ppaction://media"/>
            <a:extLst>
              <a:ext uri="{FF2B5EF4-FFF2-40B4-BE49-F238E27FC236}">
                <a16:creationId xmlns:a16="http://schemas.microsoft.com/office/drawing/2014/main" id="{042B565B-7EA1-6E98-09B0-8F36E2FE7EA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p:transition spd="slow" advClick="0" advTm="57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7"/>
          <p:cNvSpPr txBox="1"/>
          <p:nvPr/>
        </p:nvSpPr>
        <p:spPr>
          <a:xfrm>
            <a:off x="388200" y="564800"/>
            <a:ext cx="8082427" cy="507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dirty="0">
              <a:solidFill>
                <a:schemeClr val="dk1"/>
              </a:solidFill>
              <a:latin typeface="Calibri"/>
              <a:ea typeface="Calibri"/>
              <a:cs typeface="Calibri"/>
              <a:sym typeface="Calibri"/>
            </a:endParaRPr>
          </a:p>
        </p:txBody>
      </p:sp>
      <p:pic>
        <p:nvPicPr>
          <p:cNvPr id="193" name="Google Shape;193;p37"/>
          <p:cNvPicPr preferRelativeResize="0"/>
          <p:nvPr/>
        </p:nvPicPr>
        <p:blipFill rotWithShape="1">
          <a:blip r:embed="rId5">
            <a:alphaModFix/>
          </a:blip>
          <a:srcRect/>
          <a:stretch/>
        </p:blipFill>
        <p:spPr>
          <a:xfrm>
            <a:off x="4773283" y="1569261"/>
            <a:ext cx="4030001" cy="3073993"/>
          </a:xfrm>
          <a:prstGeom prst="rect">
            <a:avLst/>
          </a:prstGeom>
          <a:noFill/>
          <a:ln>
            <a:noFill/>
          </a:ln>
        </p:spPr>
      </p:pic>
      <p:sp>
        <p:nvSpPr>
          <p:cNvPr id="194" name="Google Shape;194;p37"/>
          <p:cNvSpPr txBox="1"/>
          <p:nvPr/>
        </p:nvSpPr>
        <p:spPr>
          <a:xfrm>
            <a:off x="388200" y="1440100"/>
            <a:ext cx="4183800" cy="2630700"/>
          </a:xfrm>
          <a:prstGeom prst="rect">
            <a:avLst/>
          </a:prstGeom>
          <a:noFill/>
          <a:ln>
            <a:noFill/>
          </a:ln>
        </p:spPr>
        <p:txBody>
          <a:bodyPr spcFirstLastPara="1" wrap="square" lIns="91425" tIns="91425" rIns="91425" bIns="91425" anchor="t" anchorCtr="0">
            <a:noAutofit/>
          </a:bodyPr>
          <a:lstStyle/>
          <a:p>
            <a:pPr marL="171450" marR="0" lvl="0" indent="-57150" algn="l" rtl="0">
              <a:lnSpc>
                <a:spcPct val="100000"/>
              </a:lnSpc>
              <a:spcBef>
                <a:spcPts val="0"/>
              </a:spcBef>
              <a:spcAft>
                <a:spcPts val="0"/>
              </a:spcAft>
              <a:buClr>
                <a:schemeClr val="dk1"/>
              </a:buClr>
              <a:buSzPts val="1800"/>
              <a:buFont typeface="Arial"/>
              <a:buNone/>
            </a:pPr>
            <a:endParaRPr sz="1800" b="0" i="0" u="none" strike="noStrike" cap="none" dirty="0">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800"/>
              <a:buFont typeface="Arial"/>
              <a:buChar char="•"/>
            </a:pPr>
            <a:r>
              <a:rPr lang="en" sz="1800" b="0" i="0" u="none" strike="noStrike" cap="none" dirty="0">
                <a:solidFill>
                  <a:schemeClr val="dk1"/>
                </a:solidFill>
                <a:latin typeface="Calibri"/>
                <a:ea typeface="Calibri"/>
                <a:cs typeface="Calibri"/>
                <a:sym typeface="Calibri"/>
              </a:rPr>
              <a:t>Permissions &amp; Source Code Analysis</a:t>
            </a:r>
            <a:endParaRPr dirty="0"/>
          </a:p>
          <a:p>
            <a:pPr marL="0" marR="0" lvl="0" indent="0" algn="l" rtl="0">
              <a:lnSpc>
                <a:spcPct val="100000"/>
              </a:lnSpc>
              <a:spcBef>
                <a:spcPts val="0"/>
              </a:spcBef>
              <a:spcAft>
                <a:spcPts val="0"/>
              </a:spcAft>
              <a:buNone/>
            </a:pPr>
            <a:endParaRPr sz="1800" b="0" i="0" u="none" strike="noStrike" cap="none" dirty="0">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800"/>
              <a:buFont typeface="Arial"/>
              <a:buChar char="•"/>
            </a:pPr>
            <a:r>
              <a:rPr lang="en" sz="1800" b="0" i="0" u="none" strike="noStrike" cap="none" dirty="0">
                <a:solidFill>
                  <a:schemeClr val="dk1"/>
                </a:solidFill>
                <a:latin typeface="Calibri"/>
                <a:ea typeface="Calibri"/>
                <a:cs typeface="Calibri"/>
                <a:sym typeface="Calibri"/>
              </a:rPr>
              <a:t>Instrumentation Analysis</a:t>
            </a:r>
            <a:endParaRPr sz="1800" b="0" i="0" u="none" strike="noStrike" cap="none" dirty="0">
              <a:solidFill>
                <a:schemeClr val="dk1"/>
              </a:solidFill>
              <a:latin typeface="Calibri"/>
              <a:ea typeface="Calibri"/>
              <a:cs typeface="Calibri"/>
              <a:sym typeface="Calibri"/>
            </a:endParaRPr>
          </a:p>
          <a:p>
            <a:pPr marL="171450" marR="0" lvl="0" indent="-57150" algn="l" rtl="0">
              <a:lnSpc>
                <a:spcPct val="100000"/>
              </a:lnSpc>
              <a:spcBef>
                <a:spcPts val="0"/>
              </a:spcBef>
              <a:spcAft>
                <a:spcPts val="0"/>
              </a:spcAft>
              <a:buClr>
                <a:schemeClr val="dk1"/>
              </a:buClr>
              <a:buSzPts val="1800"/>
              <a:buFont typeface="Arial"/>
              <a:buNone/>
            </a:pPr>
            <a:endParaRPr sz="1800" b="0" i="0" u="none" strike="noStrike" cap="none" dirty="0">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800"/>
              <a:buFont typeface="Arial"/>
              <a:buChar char="•"/>
            </a:pPr>
            <a:r>
              <a:rPr lang="en" sz="1800" b="0" i="0" u="none" strike="noStrike" cap="none" dirty="0">
                <a:solidFill>
                  <a:schemeClr val="dk1"/>
                </a:solidFill>
                <a:latin typeface="Calibri"/>
                <a:ea typeface="Calibri"/>
                <a:cs typeface="Calibri"/>
                <a:sym typeface="Calibri"/>
              </a:rPr>
              <a:t>Results and Overall Impact </a:t>
            </a:r>
            <a:endParaRPr sz="1800" b="0" i="0" u="none" strike="noStrike" cap="none" dirty="0">
              <a:solidFill>
                <a:schemeClr val="dk1"/>
              </a:solidFill>
              <a:latin typeface="Calibri"/>
              <a:ea typeface="Calibri"/>
              <a:cs typeface="Calibri"/>
              <a:sym typeface="Calibri"/>
            </a:endParaRPr>
          </a:p>
          <a:p>
            <a:pPr marL="171450" marR="0" lvl="0" indent="-57150" algn="l" rtl="0">
              <a:lnSpc>
                <a:spcPct val="100000"/>
              </a:lnSpc>
              <a:spcBef>
                <a:spcPts val="0"/>
              </a:spcBef>
              <a:spcAft>
                <a:spcPts val="0"/>
              </a:spcAft>
              <a:buClr>
                <a:schemeClr val="dk1"/>
              </a:buClr>
              <a:buSzPts val="1800"/>
              <a:buFont typeface="Arial"/>
              <a:buNone/>
            </a:pPr>
            <a:endParaRPr sz="1800" b="0" i="0" u="none" strike="noStrike" cap="none" dirty="0">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800"/>
              <a:buFont typeface="Arial"/>
              <a:buChar char="•"/>
            </a:pPr>
            <a:r>
              <a:rPr lang="en" sz="1800" b="0" i="0" u="none" strike="noStrike" cap="none" dirty="0">
                <a:solidFill>
                  <a:schemeClr val="dk1"/>
                </a:solidFill>
                <a:latin typeface="Calibri"/>
                <a:ea typeface="Calibri"/>
                <a:cs typeface="Calibri"/>
                <a:sym typeface="Calibri"/>
              </a:rPr>
              <a:t>Temporal Evolution</a:t>
            </a:r>
            <a:endParaRPr sz="1800" b="0" i="0" u="none" strike="noStrike" cap="none" dirty="0">
              <a:solidFill>
                <a:schemeClr val="dk1"/>
              </a:solidFill>
              <a:latin typeface="Calibri"/>
              <a:ea typeface="Calibri"/>
              <a:cs typeface="Calibri"/>
              <a:sym typeface="Calibri"/>
            </a:endParaRPr>
          </a:p>
        </p:txBody>
      </p:sp>
      <p:pic>
        <p:nvPicPr>
          <p:cNvPr id="8" name="Audio 7">
            <a:hlinkClick r:id="" action="ppaction://media"/>
            <a:extLst>
              <a:ext uri="{FF2B5EF4-FFF2-40B4-BE49-F238E27FC236}">
                <a16:creationId xmlns:a16="http://schemas.microsoft.com/office/drawing/2014/main" id="{86E43B9F-D9EF-0E2C-44D1-A7F546C6CF1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
        <p:nvSpPr>
          <p:cNvPr id="5" name="Title 4">
            <a:extLst>
              <a:ext uri="{FF2B5EF4-FFF2-40B4-BE49-F238E27FC236}">
                <a16:creationId xmlns:a16="http://schemas.microsoft.com/office/drawing/2014/main" id="{D4DA4C53-8D9B-CA0B-469B-B44D3D46DE24}"/>
              </a:ext>
            </a:extLst>
          </p:cNvPr>
          <p:cNvSpPr>
            <a:spLocks noGrp="1"/>
          </p:cNvSpPr>
          <p:nvPr>
            <p:ph type="title"/>
          </p:nvPr>
        </p:nvSpPr>
        <p:spPr/>
        <p:txBody>
          <a:bodyPr>
            <a:normAutofit/>
          </a:bodyPr>
          <a:lstStyle/>
          <a:p>
            <a:r>
              <a:rPr lang="en-CA" sz="2800" b="0" i="0" u="none" strike="noStrike" cap="none" dirty="0">
                <a:solidFill>
                  <a:schemeClr val="dk1"/>
                </a:solidFill>
                <a:latin typeface="Calibri"/>
                <a:ea typeface="Calibri"/>
                <a:cs typeface="Calibri"/>
                <a:sym typeface="Calibri"/>
              </a:rPr>
              <a:t>Chrome Extension Analysis</a:t>
            </a:r>
            <a:endParaRPr lang="en-CA" sz="2800" dirty="0"/>
          </a:p>
        </p:txBody>
      </p:sp>
    </p:spTree>
  </p:cSld>
  <p:clrMapOvr>
    <a:masterClrMapping/>
  </p:clrMapOvr>
  <p:transition spd="slow" advClick="0" advTm="20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8"/>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457200" marR="0" lvl="0" indent="0" algn="l" rtl="0">
              <a:lnSpc>
                <a:spcPct val="200000"/>
              </a:lnSpc>
              <a:spcBef>
                <a:spcPts val="0"/>
              </a:spcBef>
              <a:spcAft>
                <a:spcPts val="0"/>
              </a:spcAft>
              <a:buClr>
                <a:srgbClr val="000000"/>
              </a:buClr>
              <a:buSzPts val="1400"/>
              <a:buFont typeface="Arial"/>
              <a:buNone/>
            </a:pPr>
            <a:endParaRPr sz="1400" b="0" i="0" u="none" strike="noStrike" cap="none">
              <a:solidFill>
                <a:schemeClr val="dk1"/>
              </a:solidFill>
              <a:latin typeface="Inter"/>
              <a:ea typeface="Inter"/>
              <a:cs typeface="Inter"/>
              <a:sym typeface="Inter"/>
            </a:endParaRPr>
          </a:p>
        </p:txBody>
      </p:sp>
      <p:sp>
        <p:nvSpPr>
          <p:cNvPr id="200" name="Google Shape;200;p38"/>
          <p:cNvSpPr txBox="1">
            <a:spLocks noGrp="1"/>
          </p:cNvSpPr>
          <p:nvPr>
            <p:ph type="title"/>
          </p:nvPr>
        </p:nvSpPr>
        <p:spPr>
          <a:xfrm>
            <a:off x="423733" y="200100"/>
            <a:ext cx="8455200" cy="615867"/>
          </a:xfrm>
          <a:prstGeom prst="rect">
            <a:avLst/>
          </a:prstGeom>
          <a:noFill/>
          <a:ln>
            <a:noFill/>
          </a:ln>
        </p:spPr>
        <p:txBody>
          <a:bodyPr spcFirstLastPara="1" wrap="square" lIns="91425" tIns="91425" rIns="91425" bIns="91425" anchor="t" anchorCtr="0">
            <a:noAutofit/>
          </a:bodyPr>
          <a:lstStyle/>
          <a:p>
            <a:pPr marL="0" lvl="0" indent="0" algn="l" rtl="0">
              <a:lnSpc>
                <a:spcPct val="200000"/>
              </a:lnSpc>
              <a:spcBef>
                <a:spcPts val="0"/>
              </a:spcBef>
              <a:spcAft>
                <a:spcPts val="0"/>
              </a:spcAft>
              <a:buSzPts val="990"/>
              <a:buNone/>
            </a:pPr>
            <a:r>
              <a:rPr lang="en" sz="2800" dirty="0">
                <a:latin typeface="Calibri"/>
                <a:ea typeface="Calibri"/>
                <a:cs typeface="Calibri"/>
                <a:sym typeface="Calibri"/>
              </a:rPr>
              <a:t>Permissions &amp; Source Code Analysis</a:t>
            </a:r>
            <a:endParaRPr sz="2800" dirty="0">
              <a:latin typeface="Calibri"/>
              <a:ea typeface="Calibri"/>
              <a:cs typeface="Calibri"/>
              <a:sym typeface="Calibri"/>
            </a:endParaRPr>
          </a:p>
        </p:txBody>
      </p:sp>
      <p:sp>
        <p:nvSpPr>
          <p:cNvPr id="201" name="Google Shape;201;p38"/>
          <p:cNvSpPr txBox="1">
            <a:spLocks noGrp="1"/>
          </p:cNvSpPr>
          <p:nvPr>
            <p:ph type="body" idx="1"/>
          </p:nvPr>
        </p:nvSpPr>
        <p:spPr>
          <a:xfrm>
            <a:off x="423733" y="1380417"/>
            <a:ext cx="4048665" cy="34164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800"/>
              <a:buFont typeface="Arial"/>
              <a:buChar char="•"/>
            </a:pPr>
            <a:r>
              <a:rPr lang="en" sz="1600" dirty="0">
                <a:latin typeface="Calibri"/>
                <a:ea typeface="Calibri"/>
                <a:cs typeface="Calibri"/>
                <a:sym typeface="Calibri"/>
              </a:rPr>
              <a:t>Extracted ‘crx’ packages from downloaded extensions and removed themes and invalid extensions.</a:t>
            </a:r>
            <a:endParaRPr dirty="0"/>
          </a:p>
          <a:p>
            <a:pPr marL="171450" lvl="0" indent="-57150" algn="l" rtl="0">
              <a:lnSpc>
                <a:spcPct val="100000"/>
              </a:lnSpc>
              <a:spcBef>
                <a:spcPts val="0"/>
              </a:spcBef>
              <a:spcAft>
                <a:spcPts val="0"/>
              </a:spcAft>
              <a:buSzPts val="1800"/>
              <a:buFont typeface="Arial"/>
              <a:buNone/>
            </a:pPr>
            <a:endParaRPr sz="1600" dirty="0">
              <a:latin typeface="Calibri"/>
              <a:ea typeface="Calibri"/>
              <a:cs typeface="Calibri"/>
              <a:sym typeface="Calibri"/>
            </a:endParaRPr>
          </a:p>
          <a:p>
            <a:pPr marL="171450" lvl="0" indent="-171450" algn="l" rtl="0">
              <a:lnSpc>
                <a:spcPct val="100000"/>
              </a:lnSpc>
              <a:spcBef>
                <a:spcPts val="0"/>
              </a:spcBef>
              <a:spcAft>
                <a:spcPts val="0"/>
              </a:spcAft>
              <a:buSzPts val="1800"/>
              <a:buFont typeface="Arial"/>
              <a:buChar char="•"/>
            </a:pPr>
            <a:r>
              <a:rPr lang="en" sz="1600" dirty="0">
                <a:latin typeface="Calibri"/>
                <a:ea typeface="Calibri"/>
                <a:cs typeface="Calibri"/>
                <a:sym typeface="Calibri"/>
              </a:rPr>
              <a:t>Identified the extensions which request the webRequest privilege.</a:t>
            </a:r>
            <a:endParaRPr dirty="0"/>
          </a:p>
          <a:p>
            <a:pPr marL="171450" lvl="0" indent="-57150" algn="l" rtl="0">
              <a:lnSpc>
                <a:spcPct val="100000"/>
              </a:lnSpc>
              <a:spcBef>
                <a:spcPts val="0"/>
              </a:spcBef>
              <a:spcAft>
                <a:spcPts val="0"/>
              </a:spcAft>
              <a:buSzPts val="1800"/>
              <a:buFont typeface="Arial"/>
              <a:buNone/>
            </a:pPr>
            <a:endParaRPr sz="1600" dirty="0">
              <a:latin typeface="Calibri"/>
              <a:ea typeface="Calibri"/>
              <a:cs typeface="Calibri"/>
              <a:sym typeface="Calibri"/>
            </a:endParaRPr>
          </a:p>
          <a:p>
            <a:pPr marL="171450" lvl="0" indent="-171450" algn="l" rtl="0">
              <a:lnSpc>
                <a:spcPct val="100000"/>
              </a:lnSpc>
              <a:spcBef>
                <a:spcPts val="0"/>
              </a:spcBef>
              <a:spcAft>
                <a:spcPts val="0"/>
              </a:spcAft>
              <a:buSzPts val="1800"/>
              <a:buFont typeface="Arial"/>
              <a:buChar char="•"/>
            </a:pPr>
            <a:r>
              <a:rPr lang="en" sz="1600" dirty="0">
                <a:latin typeface="Calibri"/>
                <a:ea typeface="Calibri"/>
                <a:cs typeface="Calibri"/>
                <a:sym typeface="Calibri"/>
              </a:rPr>
              <a:t>Identified extensions which hold privilege to synchronously intercept and modify HTTP headers.</a:t>
            </a:r>
            <a:endParaRPr dirty="0"/>
          </a:p>
          <a:p>
            <a:pPr marL="171450" lvl="0" indent="-57150" algn="l" rtl="0">
              <a:lnSpc>
                <a:spcPct val="100000"/>
              </a:lnSpc>
              <a:spcBef>
                <a:spcPts val="0"/>
              </a:spcBef>
              <a:spcAft>
                <a:spcPts val="0"/>
              </a:spcAft>
              <a:buSzPts val="1800"/>
              <a:buFont typeface="Arial"/>
              <a:buNone/>
            </a:pPr>
            <a:endParaRPr sz="1600" dirty="0">
              <a:latin typeface="Calibri"/>
              <a:ea typeface="Calibri"/>
              <a:cs typeface="Calibri"/>
              <a:sym typeface="Calibri"/>
            </a:endParaRPr>
          </a:p>
          <a:p>
            <a:pPr marL="171450" lvl="0" indent="-171450" algn="l" rtl="0">
              <a:lnSpc>
                <a:spcPct val="100000"/>
              </a:lnSpc>
              <a:spcBef>
                <a:spcPts val="0"/>
              </a:spcBef>
              <a:spcAft>
                <a:spcPts val="0"/>
              </a:spcAft>
              <a:buSzPts val="1800"/>
              <a:buFont typeface="Arial"/>
              <a:buChar char="•"/>
            </a:pPr>
            <a:r>
              <a:rPr lang="en" sz="1600" dirty="0">
                <a:latin typeface="Calibri"/>
                <a:ea typeface="Calibri"/>
                <a:cs typeface="Calibri"/>
                <a:sym typeface="Calibri"/>
              </a:rPr>
              <a:t>Identified extensions which contain content_security_policy definitions.</a:t>
            </a:r>
            <a:endParaRPr sz="1600" dirty="0">
              <a:latin typeface="Calibri"/>
              <a:ea typeface="Calibri"/>
              <a:cs typeface="Calibri"/>
              <a:sym typeface="Calibri"/>
            </a:endParaRPr>
          </a:p>
        </p:txBody>
      </p:sp>
      <p:pic>
        <p:nvPicPr>
          <p:cNvPr id="202" name="Google Shape;202;p38"/>
          <p:cNvPicPr preferRelativeResize="0"/>
          <p:nvPr/>
        </p:nvPicPr>
        <p:blipFill rotWithShape="1">
          <a:blip r:embed="rId5">
            <a:alphaModFix/>
          </a:blip>
          <a:srcRect l="8573" t="5515" r="9995" b="12605"/>
          <a:stretch/>
        </p:blipFill>
        <p:spPr>
          <a:xfrm>
            <a:off x="4572000" y="1443963"/>
            <a:ext cx="4166647" cy="2672261"/>
          </a:xfrm>
          <a:prstGeom prst="rect">
            <a:avLst/>
          </a:prstGeom>
          <a:noFill/>
          <a:ln>
            <a:noFill/>
          </a:ln>
        </p:spPr>
      </p:pic>
      <p:pic>
        <p:nvPicPr>
          <p:cNvPr id="10" name="Audio 9">
            <a:hlinkClick r:id="" action="ppaction://media"/>
            <a:extLst>
              <a:ext uri="{FF2B5EF4-FFF2-40B4-BE49-F238E27FC236}">
                <a16:creationId xmlns:a16="http://schemas.microsoft.com/office/drawing/2014/main" id="{2F2EB1A8-E4A0-2CAA-333B-06BAE0AC54B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p:transition spd="slow" advClick="0" advTm="5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9"/>
          <p:cNvSpPr txBox="1"/>
          <p:nvPr/>
        </p:nvSpPr>
        <p:spPr>
          <a:xfrm>
            <a:off x="-51759" y="0"/>
            <a:ext cx="3000000" cy="400200"/>
          </a:xfrm>
          <a:prstGeom prst="rect">
            <a:avLst/>
          </a:prstGeom>
          <a:noFill/>
          <a:ln>
            <a:noFill/>
          </a:ln>
        </p:spPr>
        <p:txBody>
          <a:bodyPr spcFirstLastPara="1" wrap="square" lIns="91425" tIns="91425" rIns="91425" bIns="91425" anchor="t" anchorCtr="0">
            <a:spAutoFit/>
          </a:bodyPr>
          <a:lstStyle/>
          <a:p>
            <a:pPr marL="457200" marR="0" lvl="0" indent="0" algn="l" rtl="0">
              <a:lnSpc>
                <a:spcPct val="200000"/>
              </a:lnSpc>
              <a:spcBef>
                <a:spcPts val="0"/>
              </a:spcBef>
              <a:spcAft>
                <a:spcPts val="0"/>
              </a:spcAft>
              <a:buClr>
                <a:srgbClr val="000000"/>
              </a:buClr>
              <a:buSzPts val="1400"/>
              <a:buFont typeface="Arial"/>
              <a:buNone/>
            </a:pPr>
            <a:endParaRPr sz="1400" b="0" i="0" u="none" strike="noStrike" cap="none">
              <a:solidFill>
                <a:schemeClr val="dk1"/>
              </a:solidFill>
              <a:latin typeface="Inter"/>
              <a:ea typeface="Inter"/>
              <a:cs typeface="Inter"/>
              <a:sym typeface="Inter"/>
            </a:endParaRPr>
          </a:p>
        </p:txBody>
      </p:sp>
      <p:sp>
        <p:nvSpPr>
          <p:cNvPr id="208" name="Google Shape;208;p39"/>
          <p:cNvSpPr txBox="1">
            <a:spLocks noGrp="1"/>
          </p:cNvSpPr>
          <p:nvPr>
            <p:ph type="title"/>
          </p:nvPr>
        </p:nvSpPr>
        <p:spPr>
          <a:xfrm>
            <a:off x="389254" y="200100"/>
            <a:ext cx="8455200" cy="857700"/>
          </a:xfrm>
          <a:prstGeom prst="rect">
            <a:avLst/>
          </a:prstGeom>
          <a:noFill/>
          <a:ln>
            <a:noFill/>
          </a:ln>
        </p:spPr>
        <p:txBody>
          <a:bodyPr spcFirstLastPara="1" wrap="square" lIns="91425" tIns="91425" rIns="91425" bIns="91425" anchor="t" anchorCtr="0">
            <a:noAutofit/>
          </a:bodyPr>
          <a:lstStyle/>
          <a:p>
            <a:pPr marL="0" lvl="0" indent="0" algn="l" rtl="0">
              <a:lnSpc>
                <a:spcPct val="200000"/>
              </a:lnSpc>
              <a:spcBef>
                <a:spcPts val="0"/>
              </a:spcBef>
              <a:spcAft>
                <a:spcPts val="0"/>
              </a:spcAft>
              <a:buSzPts val="990"/>
              <a:buNone/>
            </a:pPr>
            <a:r>
              <a:rPr lang="en" sz="2800" dirty="0">
                <a:latin typeface="Calibri"/>
                <a:ea typeface="Calibri"/>
                <a:cs typeface="Calibri"/>
                <a:sym typeface="Calibri"/>
              </a:rPr>
              <a:t>Instrumentation Analysis</a:t>
            </a:r>
            <a:endParaRPr sz="2800" dirty="0">
              <a:latin typeface="Calibri"/>
              <a:ea typeface="Calibri"/>
              <a:cs typeface="Calibri"/>
              <a:sym typeface="Calibri"/>
            </a:endParaRPr>
          </a:p>
        </p:txBody>
      </p:sp>
      <p:sp>
        <p:nvSpPr>
          <p:cNvPr id="209" name="Google Shape;209;p39"/>
          <p:cNvSpPr txBox="1">
            <a:spLocks noGrp="1"/>
          </p:cNvSpPr>
          <p:nvPr>
            <p:ph type="body" idx="1"/>
          </p:nvPr>
        </p:nvSpPr>
        <p:spPr>
          <a:xfrm>
            <a:off x="389254" y="1390901"/>
            <a:ext cx="4166700" cy="34164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800"/>
              <a:buFont typeface="Arial"/>
              <a:buChar char="•"/>
            </a:pPr>
            <a:r>
              <a:rPr lang="en" sz="1600" dirty="0">
                <a:latin typeface="Calibri"/>
                <a:ea typeface="Calibri"/>
                <a:cs typeface="Calibri"/>
                <a:sym typeface="Calibri"/>
              </a:rPr>
              <a:t>The hook was successfully injected into ∼99% of the extensions at runtime, and the overwritten functionality is executed without any error.</a:t>
            </a:r>
            <a:endParaRPr dirty="0"/>
          </a:p>
          <a:p>
            <a:pPr marL="0" lvl="0" indent="0" algn="l" rtl="0">
              <a:lnSpc>
                <a:spcPct val="100000"/>
              </a:lnSpc>
              <a:spcBef>
                <a:spcPts val="0"/>
              </a:spcBef>
              <a:spcAft>
                <a:spcPts val="0"/>
              </a:spcAft>
              <a:buSzPts val="1800"/>
              <a:buNone/>
            </a:pPr>
            <a:endParaRPr sz="1600" dirty="0"/>
          </a:p>
          <a:p>
            <a:pPr marL="171450" lvl="0" indent="-171450" algn="l" rtl="0">
              <a:lnSpc>
                <a:spcPct val="100000"/>
              </a:lnSpc>
              <a:spcBef>
                <a:spcPts val="0"/>
              </a:spcBef>
              <a:spcAft>
                <a:spcPts val="0"/>
              </a:spcAft>
              <a:buSzPts val="1800"/>
              <a:buFont typeface="Arial"/>
              <a:buChar char="•"/>
            </a:pPr>
            <a:r>
              <a:rPr lang="en" sz="1600" dirty="0">
                <a:latin typeface="Calibri"/>
                <a:ea typeface="Calibri"/>
                <a:cs typeface="Calibri"/>
                <a:sym typeface="Calibri"/>
              </a:rPr>
              <a:t>Discrepancy primarily comes from extensions that only register these event handlers on certain conditions.</a:t>
            </a:r>
            <a:endParaRPr dirty="0"/>
          </a:p>
          <a:p>
            <a:pPr marL="0" lvl="0" indent="0" algn="l" rtl="0">
              <a:lnSpc>
                <a:spcPct val="100000"/>
              </a:lnSpc>
              <a:spcBef>
                <a:spcPts val="0"/>
              </a:spcBef>
              <a:spcAft>
                <a:spcPts val="0"/>
              </a:spcAft>
              <a:buSzPts val="1800"/>
              <a:buNone/>
            </a:pPr>
            <a:endParaRPr sz="1600" dirty="0"/>
          </a:p>
          <a:p>
            <a:pPr marL="171450" lvl="0" indent="-171450" algn="l" rtl="0">
              <a:lnSpc>
                <a:spcPct val="100000"/>
              </a:lnSpc>
              <a:spcBef>
                <a:spcPts val="0"/>
              </a:spcBef>
              <a:spcAft>
                <a:spcPts val="0"/>
              </a:spcAft>
              <a:buSzPts val="1800"/>
              <a:buFont typeface="Arial"/>
              <a:buChar char="•"/>
            </a:pPr>
            <a:r>
              <a:rPr lang="en" sz="1600" dirty="0">
                <a:latin typeface="Calibri"/>
                <a:ea typeface="Calibri"/>
                <a:cs typeface="Calibri"/>
                <a:sym typeface="Calibri"/>
              </a:rPr>
              <a:t>The number of extensions for which a relevant handler was triggered is also below those that registered an event handler in the first place</a:t>
            </a:r>
            <a:endParaRPr sz="1600" dirty="0">
              <a:latin typeface="Calibri"/>
              <a:ea typeface="Calibri"/>
              <a:cs typeface="Calibri"/>
              <a:sym typeface="Calibri"/>
            </a:endParaRPr>
          </a:p>
        </p:txBody>
      </p:sp>
      <p:pic>
        <p:nvPicPr>
          <p:cNvPr id="210" name="Google Shape;210;p39"/>
          <p:cNvPicPr preferRelativeResize="0"/>
          <p:nvPr/>
        </p:nvPicPr>
        <p:blipFill rotWithShape="1">
          <a:blip r:embed="rId5">
            <a:alphaModFix/>
          </a:blip>
          <a:srcRect b="8184"/>
          <a:stretch/>
        </p:blipFill>
        <p:spPr>
          <a:xfrm>
            <a:off x="4680099" y="1678715"/>
            <a:ext cx="4227615" cy="2368062"/>
          </a:xfrm>
          <a:prstGeom prst="rect">
            <a:avLst/>
          </a:prstGeom>
          <a:noFill/>
          <a:ln>
            <a:noFill/>
          </a:ln>
        </p:spPr>
      </p:pic>
      <p:pic>
        <p:nvPicPr>
          <p:cNvPr id="8" name="Audio 7">
            <a:hlinkClick r:id="" action="ppaction://media"/>
            <a:extLst>
              <a:ext uri="{FF2B5EF4-FFF2-40B4-BE49-F238E27FC236}">
                <a16:creationId xmlns:a16="http://schemas.microsoft.com/office/drawing/2014/main" id="{8D86C88E-0965-964C-A3A6-3B5877DC2BF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p:transition spd="slow" advClick="0" advTm="8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40"/>
          <p:cNvSpPr txBox="1">
            <a:spLocks noGrp="1"/>
          </p:cNvSpPr>
          <p:nvPr>
            <p:ph type="title"/>
          </p:nvPr>
        </p:nvSpPr>
        <p:spPr>
          <a:xfrm>
            <a:off x="362816" y="2159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200000"/>
              </a:lnSpc>
              <a:spcBef>
                <a:spcPts val="0"/>
              </a:spcBef>
              <a:spcAft>
                <a:spcPts val="0"/>
              </a:spcAft>
              <a:buSzPts val="990"/>
              <a:buNone/>
            </a:pPr>
            <a:r>
              <a:rPr lang="en" sz="2800" dirty="0">
                <a:latin typeface="Calibri"/>
                <a:ea typeface="Calibri"/>
                <a:cs typeface="Calibri"/>
                <a:sym typeface="Calibri"/>
              </a:rPr>
              <a:t>Results and Overall Impact</a:t>
            </a:r>
            <a:endParaRPr sz="2800" dirty="0">
              <a:latin typeface="Calibri"/>
              <a:ea typeface="Calibri"/>
              <a:cs typeface="Calibri"/>
              <a:sym typeface="Calibri"/>
            </a:endParaRPr>
          </a:p>
        </p:txBody>
      </p:sp>
      <p:sp>
        <p:nvSpPr>
          <p:cNvPr id="216" name="Google Shape;216;p40"/>
          <p:cNvSpPr txBox="1">
            <a:spLocks noGrp="1"/>
          </p:cNvSpPr>
          <p:nvPr>
            <p:ph type="body" idx="1"/>
          </p:nvPr>
        </p:nvSpPr>
        <p:spPr>
          <a:xfrm>
            <a:off x="219918" y="1439023"/>
            <a:ext cx="4673382" cy="3416400"/>
          </a:xfrm>
          <a:prstGeom prst="rect">
            <a:avLst/>
          </a:prstGeom>
          <a:noFill/>
          <a:ln>
            <a:noFill/>
          </a:ln>
        </p:spPr>
        <p:txBody>
          <a:bodyPr spcFirstLastPara="1" wrap="square" lIns="91425" tIns="91425" rIns="91425" bIns="91425" anchor="t" anchorCtr="0">
            <a:normAutofit/>
          </a:bodyPr>
          <a:lstStyle/>
          <a:p>
            <a:pPr marL="457200" lvl="0" indent="-342900" algn="l" rtl="0">
              <a:lnSpc>
                <a:spcPct val="100000"/>
              </a:lnSpc>
              <a:spcBef>
                <a:spcPts val="0"/>
              </a:spcBef>
              <a:spcAft>
                <a:spcPts val="0"/>
              </a:spcAft>
              <a:buSzPts val="1800"/>
              <a:buFont typeface="Arial"/>
              <a:buChar char="•"/>
            </a:pPr>
            <a:r>
              <a:rPr lang="en" dirty="0">
                <a:latin typeface="Calibri"/>
                <a:ea typeface="Calibri"/>
                <a:cs typeface="Calibri"/>
                <a:sym typeface="Calibri"/>
              </a:rPr>
              <a:t>Response Headers</a:t>
            </a:r>
            <a:endParaRPr dirty="0">
              <a:latin typeface="Calibri"/>
              <a:ea typeface="Calibri"/>
              <a:cs typeface="Calibri"/>
              <a:sym typeface="Calibri"/>
            </a:endParaRPr>
          </a:p>
          <a:p>
            <a:pPr marL="914400" lvl="0" indent="-317500" algn="l" rtl="0">
              <a:lnSpc>
                <a:spcPct val="100000"/>
              </a:lnSpc>
              <a:spcBef>
                <a:spcPts val="0"/>
              </a:spcBef>
              <a:spcAft>
                <a:spcPts val="0"/>
              </a:spcAft>
              <a:buSzPts val="1800"/>
              <a:buFont typeface="Arial"/>
              <a:buChar char="•"/>
            </a:pPr>
            <a:r>
              <a:rPr lang="en" sz="1600" dirty="0">
                <a:latin typeface="Calibri"/>
                <a:ea typeface="Calibri"/>
                <a:cs typeface="Calibri"/>
                <a:sym typeface="Calibri"/>
              </a:rPr>
              <a:t>Content-Security-Policy (CSP)</a:t>
            </a:r>
            <a:endParaRPr sz="1600" dirty="0">
              <a:latin typeface="Calibri"/>
              <a:ea typeface="Calibri"/>
              <a:cs typeface="Calibri"/>
              <a:sym typeface="Calibri"/>
            </a:endParaRPr>
          </a:p>
          <a:p>
            <a:pPr marL="914400" lvl="0" indent="-317500" algn="l" rtl="0">
              <a:lnSpc>
                <a:spcPct val="100000"/>
              </a:lnSpc>
              <a:spcBef>
                <a:spcPts val="0"/>
              </a:spcBef>
              <a:spcAft>
                <a:spcPts val="0"/>
              </a:spcAft>
              <a:buSzPts val="1800"/>
              <a:buFont typeface="Arial"/>
              <a:buChar char="•"/>
            </a:pPr>
            <a:r>
              <a:rPr lang="en" sz="1600" dirty="0">
                <a:latin typeface="Calibri"/>
                <a:ea typeface="Calibri"/>
                <a:cs typeface="Calibri"/>
                <a:sym typeface="Calibri"/>
              </a:rPr>
              <a:t>X-Frame-Options (XFO)</a:t>
            </a:r>
            <a:endParaRPr sz="1600" dirty="0">
              <a:latin typeface="Calibri"/>
              <a:ea typeface="Calibri"/>
              <a:cs typeface="Calibri"/>
              <a:sym typeface="Calibri"/>
            </a:endParaRPr>
          </a:p>
          <a:p>
            <a:pPr marL="914400" lvl="0" indent="-317500" algn="l" rtl="0">
              <a:lnSpc>
                <a:spcPct val="100000"/>
              </a:lnSpc>
              <a:spcBef>
                <a:spcPts val="0"/>
              </a:spcBef>
              <a:spcAft>
                <a:spcPts val="0"/>
              </a:spcAft>
              <a:buSzPts val="1800"/>
              <a:buFont typeface="Arial"/>
              <a:buChar char="•"/>
            </a:pPr>
            <a:r>
              <a:rPr lang="en" sz="1600" dirty="0">
                <a:latin typeface="Calibri"/>
                <a:ea typeface="Calibri"/>
                <a:cs typeface="Calibri"/>
                <a:sym typeface="Calibri"/>
              </a:rPr>
              <a:t>Cross-Origin Resource Sharing (CORS)</a:t>
            </a:r>
            <a:endParaRPr sz="1600" dirty="0">
              <a:latin typeface="Calibri"/>
              <a:ea typeface="Calibri"/>
              <a:cs typeface="Calibri"/>
              <a:sym typeface="Calibri"/>
            </a:endParaRPr>
          </a:p>
          <a:p>
            <a:pPr marL="914400" lvl="0" indent="-317500" algn="l" rtl="0">
              <a:lnSpc>
                <a:spcPct val="100000"/>
              </a:lnSpc>
              <a:spcBef>
                <a:spcPts val="0"/>
              </a:spcBef>
              <a:spcAft>
                <a:spcPts val="0"/>
              </a:spcAft>
              <a:buSzPts val="1800"/>
              <a:buFont typeface="Arial"/>
              <a:buChar char="•"/>
            </a:pPr>
            <a:r>
              <a:rPr lang="en" sz="1600" dirty="0">
                <a:latin typeface="Calibri"/>
                <a:ea typeface="Calibri"/>
                <a:cs typeface="Calibri"/>
                <a:sym typeface="Calibri"/>
              </a:rPr>
              <a:t>Cookie Security Attributes</a:t>
            </a:r>
            <a:endParaRPr sz="1600" dirty="0">
              <a:latin typeface="Calibri"/>
              <a:ea typeface="Calibri"/>
              <a:cs typeface="Calibri"/>
              <a:sym typeface="Calibri"/>
            </a:endParaRPr>
          </a:p>
          <a:p>
            <a:pPr marL="914400" lvl="0" indent="-317500" algn="l" rtl="0">
              <a:lnSpc>
                <a:spcPct val="100000"/>
              </a:lnSpc>
              <a:spcBef>
                <a:spcPts val="0"/>
              </a:spcBef>
              <a:spcAft>
                <a:spcPts val="0"/>
              </a:spcAft>
              <a:buSzPts val="1800"/>
              <a:buFont typeface="Arial"/>
              <a:buChar char="•"/>
            </a:pPr>
            <a:r>
              <a:rPr lang="en" sz="1600" dirty="0">
                <a:latin typeface="Calibri"/>
                <a:ea typeface="Calibri"/>
                <a:cs typeface="Calibri"/>
                <a:sym typeface="Calibri"/>
              </a:rPr>
              <a:t>Strict-Transport-Security Header (HSTS)</a:t>
            </a:r>
            <a:endParaRPr dirty="0"/>
          </a:p>
          <a:p>
            <a:pPr marL="596900" lvl="1" indent="-203200" algn="l" rtl="0">
              <a:lnSpc>
                <a:spcPct val="100000"/>
              </a:lnSpc>
              <a:spcBef>
                <a:spcPts val="0"/>
              </a:spcBef>
              <a:spcAft>
                <a:spcPts val="0"/>
              </a:spcAft>
              <a:buSzPts val="1800"/>
              <a:buFont typeface="Arial"/>
              <a:buNone/>
            </a:pPr>
            <a:endParaRPr sz="1800" dirty="0">
              <a:latin typeface="Calibri"/>
              <a:ea typeface="Calibri"/>
              <a:cs typeface="Calibri"/>
              <a:sym typeface="Calibri"/>
            </a:endParaRPr>
          </a:p>
          <a:p>
            <a:pPr marL="596900" lvl="1" indent="-317500" algn="l" rtl="0">
              <a:lnSpc>
                <a:spcPct val="100000"/>
              </a:lnSpc>
              <a:spcBef>
                <a:spcPts val="0"/>
              </a:spcBef>
              <a:spcAft>
                <a:spcPts val="0"/>
              </a:spcAft>
              <a:buSzPts val="1800"/>
              <a:buFont typeface="Arial"/>
              <a:buChar char="•"/>
            </a:pPr>
            <a:r>
              <a:rPr lang="en" sz="1800" dirty="0">
                <a:latin typeface="Calibri"/>
                <a:ea typeface="Calibri"/>
                <a:cs typeface="Calibri"/>
                <a:sym typeface="Calibri"/>
              </a:rPr>
              <a:t>Request Headers</a:t>
            </a:r>
            <a:endParaRPr sz="1800" dirty="0">
              <a:latin typeface="Calibri"/>
              <a:ea typeface="Calibri"/>
              <a:cs typeface="Calibri"/>
              <a:sym typeface="Calibri"/>
            </a:endParaRPr>
          </a:p>
          <a:p>
            <a:pPr marL="914400" lvl="1" indent="-317500" algn="l" rtl="0">
              <a:lnSpc>
                <a:spcPct val="100000"/>
              </a:lnSpc>
              <a:spcBef>
                <a:spcPts val="0"/>
              </a:spcBef>
              <a:spcAft>
                <a:spcPts val="0"/>
              </a:spcAft>
              <a:buSzPts val="1800"/>
              <a:buFont typeface="Arial"/>
              <a:buChar char="•"/>
            </a:pPr>
            <a:r>
              <a:rPr lang="en" sz="1600" dirty="0">
                <a:latin typeface="Calibri"/>
                <a:ea typeface="Calibri"/>
                <a:cs typeface="Calibri"/>
                <a:sym typeface="Calibri"/>
              </a:rPr>
              <a:t>Origin/ Referrer</a:t>
            </a:r>
            <a:endParaRPr sz="1600" dirty="0">
              <a:latin typeface="Calibri"/>
              <a:ea typeface="Calibri"/>
              <a:cs typeface="Calibri"/>
              <a:sym typeface="Calibri"/>
            </a:endParaRPr>
          </a:p>
          <a:p>
            <a:pPr marL="914400" lvl="1" indent="-317500" algn="l" rtl="0">
              <a:lnSpc>
                <a:spcPct val="100000"/>
              </a:lnSpc>
              <a:spcBef>
                <a:spcPts val="0"/>
              </a:spcBef>
              <a:spcAft>
                <a:spcPts val="0"/>
              </a:spcAft>
              <a:buSzPts val="1800"/>
              <a:buFont typeface="Arial"/>
              <a:buChar char="•"/>
            </a:pPr>
            <a:r>
              <a:rPr lang="en" sz="1600" dirty="0">
                <a:latin typeface="Calibri"/>
                <a:ea typeface="Calibri"/>
                <a:cs typeface="Calibri"/>
                <a:sym typeface="Calibri"/>
              </a:rPr>
              <a:t>Fetch metadata</a:t>
            </a:r>
            <a:endParaRPr sz="1600" dirty="0">
              <a:latin typeface="Calibri"/>
              <a:ea typeface="Calibri"/>
              <a:cs typeface="Calibri"/>
              <a:sym typeface="Calibri"/>
            </a:endParaRPr>
          </a:p>
          <a:p>
            <a:pPr marL="596900" lvl="0" indent="0" algn="l" rtl="0">
              <a:lnSpc>
                <a:spcPct val="100000"/>
              </a:lnSpc>
              <a:spcBef>
                <a:spcPts val="0"/>
              </a:spcBef>
              <a:spcAft>
                <a:spcPts val="0"/>
              </a:spcAft>
              <a:buSzPts val="1800"/>
              <a:buNone/>
            </a:pPr>
            <a:endParaRPr sz="1600" dirty="0">
              <a:latin typeface="Calibri"/>
              <a:ea typeface="Calibri"/>
              <a:cs typeface="Calibri"/>
              <a:sym typeface="Calibri"/>
            </a:endParaRPr>
          </a:p>
        </p:txBody>
      </p:sp>
      <p:sp>
        <p:nvSpPr>
          <p:cNvPr id="217" name="Google Shape;217;p40"/>
          <p:cNvSpPr txBox="1"/>
          <p:nvPr/>
        </p:nvSpPr>
        <p:spPr>
          <a:xfrm>
            <a:off x="5205000" y="1548292"/>
            <a:ext cx="3939000" cy="3416400"/>
          </a:xfrm>
          <a:prstGeom prst="rect">
            <a:avLst/>
          </a:prstGeom>
          <a:noFill/>
          <a:ln>
            <a:noFill/>
          </a:ln>
        </p:spPr>
        <p:txBody>
          <a:bodyPr spcFirstLastPara="1" wrap="square" lIns="91425" tIns="91425" rIns="91425" bIns="91425" anchor="t" anchorCtr="0">
            <a:normAutofit/>
          </a:bodyPr>
          <a:lstStyle/>
          <a:p>
            <a:pPr marL="596900" marR="0" lvl="1"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218" name="Google Shape;218;p40"/>
          <p:cNvPicPr preferRelativeResize="0"/>
          <p:nvPr/>
        </p:nvPicPr>
        <p:blipFill rotWithShape="1">
          <a:blip r:embed="rId5">
            <a:alphaModFix/>
          </a:blip>
          <a:srcRect/>
          <a:stretch/>
        </p:blipFill>
        <p:spPr>
          <a:xfrm>
            <a:off x="4756030" y="1607215"/>
            <a:ext cx="4076270" cy="3080017"/>
          </a:xfrm>
          <a:prstGeom prst="rect">
            <a:avLst/>
          </a:prstGeom>
          <a:noFill/>
          <a:ln>
            <a:noFill/>
          </a:ln>
        </p:spPr>
      </p:pic>
      <p:pic>
        <p:nvPicPr>
          <p:cNvPr id="5" name="Audio 4">
            <a:hlinkClick r:id="" action="ppaction://media"/>
            <a:extLst>
              <a:ext uri="{FF2B5EF4-FFF2-40B4-BE49-F238E27FC236}">
                <a16:creationId xmlns:a16="http://schemas.microsoft.com/office/drawing/2014/main" id="{43869F14-B539-831C-237A-ED43D546E84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p:transition spd="slow" advClick="0" advTm="6840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41"/>
          <p:cNvSpPr txBox="1">
            <a:spLocks noGrp="1"/>
          </p:cNvSpPr>
          <p:nvPr>
            <p:ph type="title"/>
          </p:nvPr>
        </p:nvSpPr>
        <p:spPr>
          <a:xfrm>
            <a:off x="407500" y="254303"/>
            <a:ext cx="8520600" cy="1023630"/>
          </a:xfrm>
          <a:prstGeom prst="rect">
            <a:avLst/>
          </a:prstGeom>
          <a:noFill/>
          <a:ln>
            <a:noFill/>
          </a:ln>
        </p:spPr>
        <p:txBody>
          <a:bodyPr spcFirstLastPara="1" wrap="square" lIns="91425" tIns="91425" rIns="91425" bIns="91425" anchor="t" anchorCtr="0">
            <a:noAutofit/>
          </a:bodyPr>
          <a:lstStyle/>
          <a:p>
            <a:pPr marL="0" lvl="0" indent="0" algn="l" rtl="0">
              <a:lnSpc>
                <a:spcPct val="200000"/>
              </a:lnSpc>
              <a:spcBef>
                <a:spcPts val="0"/>
              </a:spcBef>
              <a:spcAft>
                <a:spcPts val="0"/>
              </a:spcAft>
              <a:buSzPts val="990"/>
              <a:buNone/>
            </a:pPr>
            <a:r>
              <a:rPr lang="en" sz="2800" dirty="0">
                <a:latin typeface="Calibri"/>
                <a:ea typeface="Calibri"/>
                <a:cs typeface="Calibri"/>
                <a:sym typeface="Calibri"/>
              </a:rPr>
              <a:t>Temporal Evolution </a:t>
            </a:r>
            <a:endParaRPr sz="2800" dirty="0">
              <a:latin typeface="Calibri"/>
              <a:ea typeface="Calibri"/>
              <a:cs typeface="Calibri"/>
              <a:sym typeface="Calibri"/>
            </a:endParaRPr>
          </a:p>
        </p:txBody>
      </p:sp>
      <p:sp>
        <p:nvSpPr>
          <p:cNvPr id="224" name="Google Shape;224;p41"/>
          <p:cNvSpPr txBox="1">
            <a:spLocks noGrp="1"/>
          </p:cNvSpPr>
          <p:nvPr>
            <p:ph type="body" idx="1"/>
          </p:nvPr>
        </p:nvSpPr>
        <p:spPr>
          <a:xfrm>
            <a:off x="311700" y="1341750"/>
            <a:ext cx="4656326" cy="3416400"/>
          </a:xfrm>
          <a:prstGeom prst="rect">
            <a:avLst/>
          </a:prstGeom>
          <a:noFill/>
          <a:ln>
            <a:noFill/>
          </a:ln>
        </p:spPr>
        <p:txBody>
          <a:bodyPr spcFirstLastPara="1" wrap="square" lIns="91425" tIns="91425" rIns="91425" bIns="91425" anchor="t" anchorCtr="0">
            <a:noAutofit/>
          </a:bodyPr>
          <a:lstStyle/>
          <a:p>
            <a:pPr marL="171450" lvl="0" indent="-171450" algn="l" rtl="0">
              <a:lnSpc>
                <a:spcPct val="100000"/>
              </a:lnSpc>
              <a:spcBef>
                <a:spcPts val="0"/>
              </a:spcBef>
              <a:spcAft>
                <a:spcPts val="0"/>
              </a:spcAft>
              <a:buSzPts val="1800"/>
              <a:buFont typeface="Arial"/>
              <a:buChar char="•"/>
            </a:pPr>
            <a:r>
              <a:rPr lang="en">
                <a:latin typeface="Calibri"/>
                <a:ea typeface="Calibri"/>
                <a:cs typeface="Calibri"/>
                <a:sym typeface="Calibri"/>
              </a:rPr>
              <a:t>Famous extensions also violated these ethics to modify and alter headers</a:t>
            </a:r>
            <a:endParaRPr>
              <a:latin typeface="Calibri"/>
              <a:ea typeface="Calibri"/>
              <a:cs typeface="Calibri"/>
              <a:sym typeface="Calibri"/>
            </a:endParaRPr>
          </a:p>
          <a:p>
            <a:pPr marL="628650" lvl="1" indent="-171450" algn="l" rtl="0">
              <a:lnSpc>
                <a:spcPct val="100000"/>
              </a:lnSpc>
              <a:spcBef>
                <a:spcPts val="0"/>
              </a:spcBef>
              <a:spcAft>
                <a:spcPts val="0"/>
              </a:spcAft>
              <a:buSzPts val="1400"/>
              <a:buFont typeface="Arial"/>
              <a:buChar char="•"/>
            </a:pPr>
            <a:r>
              <a:rPr lang="en" sz="1600">
                <a:latin typeface="Calibri"/>
                <a:ea typeface="Calibri"/>
                <a:cs typeface="Calibri"/>
                <a:sym typeface="Calibri"/>
              </a:rPr>
              <a:t>DuckDuckGo </a:t>
            </a:r>
            <a:endParaRPr sz="1600">
              <a:latin typeface="Calibri"/>
              <a:ea typeface="Calibri"/>
              <a:cs typeface="Calibri"/>
              <a:sym typeface="Calibri"/>
            </a:endParaRPr>
          </a:p>
          <a:p>
            <a:pPr marL="628650" lvl="1" indent="-171450" algn="l" rtl="0">
              <a:lnSpc>
                <a:spcPct val="100000"/>
              </a:lnSpc>
              <a:spcBef>
                <a:spcPts val="0"/>
              </a:spcBef>
              <a:spcAft>
                <a:spcPts val="0"/>
              </a:spcAft>
              <a:buSzPts val="1400"/>
              <a:buFont typeface="Arial"/>
              <a:buChar char="•"/>
            </a:pPr>
            <a:r>
              <a:rPr lang="en" sz="1600">
                <a:latin typeface="Calibri"/>
                <a:ea typeface="Calibri"/>
                <a:cs typeface="Calibri"/>
                <a:sym typeface="Calibri"/>
              </a:rPr>
              <a:t>Video Downloader for Vimeo</a:t>
            </a:r>
            <a:endParaRPr sz="1600">
              <a:latin typeface="Calibri"/>
              <a:ea typeface="Calibri"/>
              <a:cs typeface="Calibri"/>
              <a:sym typeface="Calibri"/>
            </a:endParaRPr>
          </a:p>
          <a:p>
            <a:pPr marL="628650" lvl="1" indent="-171450" algn="l" rtl="0">
              <a:lnSpc>
                <a:spcPct val="100000"/>
              </a:lnSpc>
              <a:spcBef>
                <a:spcPts val="0"/>
              </a:spcBef>
              <a:spcAft>
                <a:spcPts val="0"/>
              </a:spcAft>
              <a:buSzPts val="1400"/>
              <a:buFont typeface="Arial"/>
              <a:buChar char="•"/>
            </a:pPr>
            <a:r>
              <a:rPr lang="en" sz="1600">
                <a:latin typeface="Calibri"/>
                <a:ea typeface="Calibri"/>
                <a:cs typeface="Calibri"/>
                <a:sym typeface="Calibri"/>
              </a:rPr>
              <a:t>MarkDown Viewer</a:t>
            </a:r>
            <a:endParaRPr/>
          </a:p>
          <a:p>
            <a:pPr marL="457200" lvl="1" indent="0" algn="l" rtl="0">
              <a:lnSpc>
                <a:spcPct val="100000"/>
              </a:lnSpc>
              <a:spcBef>
                <a:spcPts val="0"/>
              </a:spcBef>
              <a:spcAft>
                <a:spcPts val="0"/>
              </a:spcAft>
              <a:buSzPts val="1400"/>
              <a:buNone/>
            </a:pPr>
            <a:endParaRPr>
              <a:latin typeface="Calibri"/>
              <a:ea typeface="Calibri"/>
              <a:cs typeface="Calibri"/>
              <a:sym typeface="Calibri"/>
            </a:endParaRPr>
          </a:p>
          <a:p>
            <a:pPr marL="171450" lvl="0" indent="-171450" algn="l" rtl="0">
              <a:lnSpc>
                <a:spcPct val="100000"/>
              </a:lnSpc>
              <a:spcBef>
                <a:spcPts val="0"/>
              </a:spcBef>
              <a:spcAft>
                <a:spcPts val="0"/>
              </a:spcAft>
              <a:buSzPts val="1800"/>
              <a:buFont typeface="Arial"/>
              <a:buChar char="•"/>
            </a:pPr>
            <a:r>
              <a:rPr lang="en">
                <a:latin typeface="Calibri"/>
                <a:ea typeface="Calibri"/>
                <a:cs typeface="Calibri"/>
                <a:sym typeface="Calibri"/>
              </a:rPr>
              <a:t>Over period these were either taken down or updated</a:t>
            </a:r>
            <a:endParaRPr/>
          </a:p>
          <a:p>
            <a:pPr marL="0" lvl="0" indent="0" algn="l" rtl="0">
              <a:lnSpc>
                <a:spcPct val="100000"/>
              </a:lnSpc>
              <a:spcBef>
                <a:spcPts val="0"/>
              </a:spcBef>
              <a:spcAft>
                <a:spcPts val="0"/>
              </a:spcAft>
              <a:buSzPts val="1800"/>
              <a:buNone/>
            </a:pPr>
            <a:endParaRPr>
              <a:latin typeface="Calibri"/>
              <a:ea typeface="Calibri"/>
              <a:cs typeface="Calibri"/>
              <a:sym typeface="Calibri"/>
            </a:endParaRPr>
          </a:p>
          <a:p>
            <a:pPr marL="171450" lvl="0" indent="-171450" algn="l" rtl="0">
              <a:lnSpc>
                <a:spcPct val="100000"/>
              </a:lnSpc>
              <a:spcBef>
                <a:spcPts val="0"/>
              </a:spcBef>
              <a:spcAft>
                <a:spcPts val="0"/>
              </a:spcAft>
              <a:buSzPts val="1800"/>
              <a:buFont typeface="Arial"/>
              <a:buChar char="•"/>
            </a:pPr>
            <a:r>
              <a:rPr lang="en">
                <a:latin typeface="Calibri"/>
                <a:ea typeface="Calibri"/>
                <a:cs typeface="Calibri"/>
                <a:sym typeface="Calibri"/>
              </a:rPr>
              <a:t>It is becoming harder to judge whether new extensions make more excessive use of interception capabilities than older ones</a:t>
            </a:r>
            <a:endParaRPr>
              <a:latin typeface="Calibri"/>
              <a:ea typeface="Calibri"/>
              <a:cs typeface="Calibri"/>
              <a:sym typeface="Calibri"/>
            </a:endParaRPr>
          </a:p>
        </p:txBody>
      </p:sp>
      <p:pic>
        <p:nvPicPr>
          <p:cNvPr id="225" name="Google Shape;225;p41"/>
          <p:cNvPicPr preferRelativeResize="0"/>
          <p:nvPr/>
        </p:nvPicPr>
        <p:blipFill rotWithShape="1">
          <a:blip r:embed="rId5">
            <a:alphaModFix/>
          </a:blip>
          <a:srcRect/>
          <a:stretch/>
        </p:blipFill>
        <p:spPr>
          <a:xfrm>
            <a:off x="4968026" y="1734184"/>
            <a:ext cx="4005300" cy="2252981"/>
          </a:xfrm>
          <a:prstGeom prst="rect">
            <a:avLst/>
          </a:prstGeom>
          <a:noFill/>
          <a:ln>
            <a:noFill/>
          </a:ln>
        </p:spPr>
      </p:pic>
      <p:pic>
        <p:nvPicPr>
          <p:cNvPr id="3" name="Audio 2">
            <a:hlinkClick r:id="" action="ppaction://media"/>
            <a:extLst>
              <a:ext uri="{FF2B5EF4-FFF2-40B4-BE49-F238E27FC236}">
                <a16:creationId xmlns:a16="http://schemas.microsoft.com/office/drawing/2014/main" id="{1433F7B3-EA24-24FF-B7F3-156BE7202CF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p:transition spd="slow" advTm="70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2"/>
          <p:cNvSpPr txBox="1">
            <a:spLocks noGrp="1"/>
          </p:cNvSpPr>
          <p:nvPr>
            <p:ph type="title"/>
          </p:nvPr>
        </p:nvSpPr>
        <p:spPr>
          <a:xfrm>
            <a:off x="368496" y="501247"/>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2800" dirty="0">
                <a:latin typeface="Calibri"/>
                <a:ea typeface="Calibri"/>
                <a:cs typeface="Calibri"/>
                <a:sym typeface="Calibri"/>
              </a:rPr>
              <a:t>Disclosure &amp; Necessity for Modifications</a:t>
            </a:r>
            <a:endParaRPr dirty="0"/>
          </a:p>
        </p:txBody>
      </p:sp>
      <p:sp>
        <p:nvSpPr>
          <p:cNvPr id="231" name="Google Shape;231;p42"/>
          <p:cNvSpPr txBox="1">
            <a:spLocks noGrp="1"/>
          </p:cNvSpPr>
          <p:nvPr>
            <p:ph type="body" idx="1"/>
          </p:nvPr>
        </p:nvSpPr>
        <p:spPr>
          <a:xfrm>
            <a:off x="311700" y="1152475"/>
            <a:ext cx="48042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endParaRPr/>
          </a:p>
          <a:p>
            <a:pPr marL="0" lvl="0" indent="0" algn="l" rtl="0">
              <a:lnSpc>
                <a:spcPct val="115000"/>
              </a:lnSpc>
              <a:spcBef>
                <a:spcPts val="0"/>
              </a:spcBef>
              <a:spcAft>
                <a:spcPts val="0"/>
              </a:spcAft>
              <a:buSzPts val="1800"/>
              <a:buNone/>
            </a:pPr>
            <a:endParaRPr/>
          </a:p>
          <a:p>
            <a:pPr marL="457200" lvl="0" indent="-342900" algn="l" rtl="0">
              <a:lnSpc>
                <a:spcPct val="100000"/>
              </a:lnSpc>
              <a:spcBef>
                <a:spcPts val="0"/>
              </a:spcBef>
              <a:spcAft>
                <a:spcPts val="0"/>
              </a:spcAft>
              <a:buSzPts val="1800"/>
              <a:buFont typeface="Arial"/>
              <a:buChar char="•"/>
            </a:pPr>
            <a:r>
              <a:rPr lang="en">
                <a:latin typeface="Calibri"/>
                <a:ea typeface="Calibri"/>
                <a:cs typeface="Calibri"/>
                <a:sym typeface="Calibri"/>
              </a:rPr>
              <a:t>Acknowledged our report and the threat</a:t>
            </a:r>
            <a:endParaRPr>
              <a:latin typeface="Calibri"/>
              <a:ea typeface="Calibri"/>
              <a:cs typeface="Calibri"/>
              <a:sym typeface="Calibri"/>
            </a:endParaRPr>
          </a:p>
          <a:p>
            <a:pPr marL="114300" lvl="0" indent="0" algn="l" rtl="0">
              <a:lnSpc>
                <a:spcPct val="100000"/>
              </a:lnSpc>
              <a:spcBef>
                <a:spcPts val="0"/>
              </a:spcBef>
              <a:spcAft>
                <a:spcPts val="0"/>
              </a:spcAft>
              <a:buSzPts val="1800"/>
              <a:buNone/>
            </a:pPr>
            <a:endParaRPr>
              <a:latin typeface="Calibri"/>
              <a:ea typeface="Calibri"/>
              <a:cs typeface="Calibri"/>
              <a:sym typeface="Calibri"/>
            </a:endParaRPr>
          </a:p>
          <a:p>
            <a:pPr marL="457200" lvl="0" indent="-342900" algn="l" rtl="0">
              <a:lnSpc>
                <a:spcPct val="100000"/>
              </a:lnSpc>
              <a:spcBef>
                <a:spcPts val="0"/>
              </a:spcBef>
              <a:spcAft>
                <a:spcPts val="0"/>
              </a:spcAft>
              <a:buSzPts val="1800"/>
              <a:buFont typeface="Arial"/>
              <a:buChar char="•"/>
            </a:pPr>
            <a:r>
              <a:rPr lang="en">
                <a:latin typeface="Calibri"/>
                <a:ea typeface="Calibri"/>
                <a:cs typeface="Calibri"/>
                <a:sym typeface="Calibri"/>
              </a:rPr>
              <a:t>Unaware of potential security implications</a:t>
            </a:r>
            <a:endParaRPr/>
          </a:p>
          <a:p>
            <a:pPr marL="114300" lvl="0" indent="0" algn="l" rtl="0">
              <a:lnSpc>
                <a:spcPct val="100000"/>
              </a:lnSpc>
              <a:spcBef>
                <a:spcPts val="0"/>
              </a:spcBef>
              <a:spcAft>
                <a:spcPts val="0"/>
              </a:spcAft>
              <a:buSzPts val="1800"/>
              <a:buNone/>
            </a:pPr>
            <a:endParaRPr>
              <a:latin typeface="Calibri"/>
              <a:ea typeface="Calibri"/>
              <a:cs typeface="Calibri"/>
              <a:sym typeface="Calibri"/>
            </a:endParaRPr>
          </a:p>
          <a:p>
            <a:pPr marL="457200" lvl="0" indent="-342900" algn="l" rtl="0">
              <a:lnSpc>
                <a:spcPct val="100000"/>
              </a:lnSpc>
              <a:spcBef>
                <a:spcPts val="0"/>
              </a:spcBef>
              <a:spcAft>
                <a:spcPts val="0"/>
              </a:spcAft>
              <a:buSzPts val="1800"/>
              <a:buFont typeface="Arial"/>
              <a:buChar char="•"/>
            </a:pPr>
            <a:r>
              <a:rPr lang="en">
                <a:latin typeface="Calibri"/>
                <a:ea typeface="Calibri"/>
                <a:cs typeface="Calibri"/>
                <a:sym typeface="Calibri"/>
              </a:rPr>
              <a:t>24/30 explained usage behind altering</a:t>
            </a:r>
            <a:endParaRPr/>
          </a:p>
          <a:p>
            <a:pPr marL="114300" lvl="0" indent="0" algn="l" rtl="0">
              <a:lnSpc>
                <a:spcPct val="100000"/>
              </a:lnSpc>
              <a:spcBef>
                <a:spcPts val="0"/>
              </a:spcBef>
              <a:spcAft>
                <a:spcPts val="0"/>
              </a:spcAft>
              <a:buSzPts val="1800"/>
              <a:buNone/>
            </a:pPr>
            <a:endParaRPr>
              <a:latin typeface="Calibri"/>
              <a:ea typeface="Calibri"/>
              <a:cs typeface="Calibri"/>
              <a:sym typeface="Calibri"/>
            </a:endParaRPr>
          </a:p>
          <a:p>
            <a:pPr marL="457200" lvl="0" indent="-342900" algn="l" rtl="0">
              <a:lnSpc>
                <a:spcPct val="100000"/>
              </a:lnSpc>
              <a:spcBef>
                <a:spcPts val="0"/>
              </a:spcBef>
              <a:spcAft>
                <a:spcPts val="0"/>
              </a:spcAft>
              <a:buSzPts val="1800"/>
              <a:buFont typeface="Arial"/>
              <a:buChar char="•"/>
            </a:pPr>
            <a:r>
              <a:rPr lang="en">
                <a:latin typeface="Calibri"/>
                <a:ea typeface="Calibri"/>
                <a:cs typeface="Calibri"/>
                <a:sym typeface="Calibri"/>
              </a:rPr>
              <a:t>Unidentified bug or legacy code</a:t>
            </a:r>
            <a:endParaRPr>
              <a:latin typeface="Calibri"/>
              <a:ea typeface="Calibri"/>
              <a:cs typeface="Calibri"/>
              <a:sym typeface="Calibri"/>
            </a:endParaRPr>
          </a:p>
          <a:p>
            <a:pPr marL="457200" lvl="0" indent="0" algn="l" rtl="0">
              <a:lnSpc>
                <a:spcPct val="115000"/>
              </a:lnSpc>
              <a:spcBef>
                <a:spcPts val="1200"/>
              </a:spcBef>
              <a:spcAft>
                <a:spcPts val="0"/>
              </a:spcAft>
              <a:buSzPts val="1800"/>
              <a:buNone/>
            </a:pPr>
            <a:endParaRPr>
              <a:latin typeface="Calibri"/>
              <a:ea typeface="Calibri"/>
              <a:cs typeface="Calibri"/>
              <a:sym typeface="Calibri"/>
            </a:endParaRPr>
          </a:p>
        </p:txBody>
      </p:sp>
      <p:pic>
        <p:nvPicPr>
          <p:cNvPr id="232" name="Google Shape;232;p42"/>
          <p:cNvPicPr preferRelativeResize="0"/>
          <p:nvPr/>
        </p:nvPicPr>
        <p:blipFill rotWithShape="1">
          <a:blip r:embed="rId5">
            <a:alphaModFix/>
          </a:blip>
          <a:srcRect/>
          <a:stretch/>
        </p:blipFill>
        <p:spPr>
          <a:xfrm>
            <a:off x="5115900" y="1316825"/>
            <a:ext cx="3723301" cy="2418438"/>
          </a:xfrm>
          <a:prstGeom prst="rect">
            <a:avLst/>
          </a:prstGeom>
          <a:noFill/>
          <a:ln>
            <a:noFill/>
          </a:ln>
        </p:spPr>
      </p:pic>
      <p:pic>
        <p:nvPicPr>
          <p:cNvPr id="2" name="Audio 4">
            <a:hlinkClick r:id="" action="ppaction://media"/>
            <a:extLst>
              <a:ext uri="{FF2B5EF4-FFF2-40B4-BE49-F238E27FC236}">
                <a16:creationId xmlns:a16="http://schemas.microsoft.com/office/drawing/2014/main" id="{E8E98F0B-C913-E740-FD26-B192057BDC6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p:transition spd="slow" advClick="0" advTm="7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47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3"/>
          <p:cNvSpPr txBox="1">
            <a:spLocks noGrp="1"/>
          </p:cNvSpPr>
          <p:nvPr>
            <p:ph type="title"/>
          </p:nvPr>
        </p:nvSpPr>
        <p:spPr>
          <a:xfrm>
            <a:off x="368060" y="515978"/>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2800" dirty="0">
                <a:latin typeface="Calibri"/>
                <a:ea typeface="Calibri"/>
                <a:cs typeface="Calibri"/>
                <a:sym typeface="Calibri"/>
              </a:rPr>
              <a:t>Disclosure &amp; Necessity for Modifications</a:t>
            </a:r>
            <a:br>
              <a:rPr lang="en" sz="2800" dirty="0">
                <a:latin typeface="Calibri"/>
                <a:ea typeface="Calibri"/>
                <a:cs typeface="Calibri"/>
                <a:sym typeface="Calibri"/>
              </a:rPr>
            </a:br>
            <a:endParaRPr sz="2800" dirty="0">
              <a:latin typeface="Calibri"/>
              <a:ea typeface="Calibri"/>
              <a:cs typeface="Calibri"/>
              <a:sym typeface="Calibri"/>
            </a:endParaRPr>
          </a:p>
        </p:txBody>
      </p:sp>
      <p:sp>
        <p:nvSpPr>
          <p:cNvPr id="238" name="Google Shape;238;p43"/>
          <p:cNvSpPr txBox="1">
            <a:spLocks noGrp="1"/>
          </p:cNvSpPr>
          <p:nvPr>
            <p:ph type="body" idx="1"/>
          </p:nvPr>
        </p:nvSpPr>
        <p:spPr>
          <a:xfrm>
            <a:off x="368060" y="1138687"/>
            <a:ext cx="6237202" cy="3430188"/>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SzPts val="1800"/>
              <a:buNone/>
            </a:pPr>
            <a:r>
              <a:rPr lang="en" sz="2000" dirty="0">
                <a:latin typeface="Calibri" panose="020F0502020204030204" pitchFamily="34" charset="0"/>
                <a:ea typeface="Calibri" panose="020F0502020204030204" pitchFamily="34" charset="0"/>
                <a:cs typeface="Calibri" panose="020F0502020204030204" pitchFamily="34" charset="0"/>
                <a:sym typeface="Calibri"/>
              </a:rPr>
              <a:t>Manual Analysis</a:t>
            </a:r>
            <a:endParaRPr sz="20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15000"/>
              </a:lnSpc>
              <a:spcBef>
                <a:spcPts val="1200"/>
              </a:spcBef>
              <a:spcAft>
                <a:spcPts val="0"/>
              </a:spcAft>
              <a:buSzPts val="1800"/>
              <a:buNone/>
            </a:pPr>
            <a:r>
              <a:rPr lang="en" dirty="0">
                <a:latin typeface="Calibri" panose="020F0502020204030204" pitchFamily="34" charset="0"/>
                <a:ea typeface="Calibri" panose="020F0502020204030204" pitchFamily="34" charset="0"/>
                <a:cs typeface="Calibri" panose="020F0502020204030204" pitchFamily="34" charset="0"/>
              </a:rPr>
              <a:t>Manually sample and investigate 50 extension from 8 categories</a:t>
            </a:r>
            <a:endParaRPr sz="1600" dirty="0">
              <a:latin typeface="Calibri" panose="020F0502020204030204" pitchFamily="34" charset="0"/>
              <a:ea typeface="Calibri" panose="020F0502020204030204" pitchFamily="34" charset="0"/>
              <a:cs typeface="Calibri" panose="020F0502020204030204" pitchFamily="34" charset="0"/>
            </a:endParaRPr>
          </a:p>
          <a:p>
            <a:pPr marL="457200" lvl="0" indent="-342900" algn="l" rtl="0">
              <a:lnSpc>
                <a:spcPct val="100000"/>
              </a:lnSpc>
              <a:spcBef>
                <a:spcPts val="0"/>
              </a:spcBef>
              <a:spcAft>
                <a:spcPts val="0"/>
              </a:spcAft>
              <a:buSzPts val="1800"/>
              <a:buFont typeface="Arial"/>
              <a:buChar char="•"/>
            </a:pPr>
            <a:endParaRPr lang="en" dirty="0">
              <a:latin typeface="Calibri" panose="020F0502020204030204" pitchFamily="34" charset="0"/>
              <a:ea typeface="Calibri" panose="020F0502020204030204" pitchFamily="34" charset="0"/>
              <a:cs typeface="Calibri" panose="020F0502020204030204" pitchFamily="34" charset="0"/>
              <a:sym typeface="Calibri"/>
            </a:endParaRPr>
          </a:p>
          <a:p>
            <a:pPr marL="457200" lvl="0" indent="-342900" algn="l" rtl="0">
              <a:lnSpc>
                <a:spcPct val="100000"/>
              </a:lnSpc>
              <a:spcBef>
                <a:spcPts val="0"/>
              </a:spcBef>
              <a:spcAft>
                <a:spcPts val="0"/>
              </a:spcAft>
              <a:buSzPts val="1800"/>
              <a:buFont typeface="Arial"/>
              <a:buChar char="•"/>
            </a:pPr>
            <a:r>
              <a:rPr lang="en" dirty="0">
                <a:latin typeface="Calibri" panose="020F0502020204030204" pitchFamily="34" charset="0"/>
                <a:ea typeface="Calibri" panose="020F0502020204030204" pitchFamily="34" charset="0"/>
                <a:cs typeface="Calibri" panose="020F0502020204030204" pitchFamily="34" charset="0"/>
                <a:sym typeface="Calibri"/>
              </a:rPr>
              <a:t>Injecting scripts</a:t>
            </a:r>
            <a:endParaRPr dirty="0">
              <a:latin typeface="Calibri" panose="020F0502020204030204" pitchFamily="34" charset="0"/>
              <a:ea typeface="Calibri" panose="020F0502020204030204" pitchFamily="34" charset="0"/>
              <a:cs typeface="Calibri" panose="020F0502020204030204" pitchFamily="34" charset="0"/>
              <a:sym typeface="Calibri"/>
            </a:endParaRPr>
          </a:p>
          <a:p>
            <a:pPr marL="457200" lvl="0" indent="-342900" algn="l" rtl="0">
              <a:lnSpc>
                <a:spcPct val="100000"/>
              </a:lnSpc>
              <a:spcBef>
                <a:spcPts val="0"/>
              </a:spcBef>
              <a:spcAft>
                <a:spcPts val="0"/>
              </a:spcAft>
              <a:buSzPts val="1800"/>
              <a:buFont typeface="Arial"/>
              <a:buChar char="•"/>
            </a:pPr>
            <a:endParaRPr lang="en" dirty="0">
              <a:latin typeface="Calibri" panose="020F0502020204030204" pitchFamily="34" charset="0"/>
              <a:ea typeface="Calibri" panose="020F0502020204030204" pitchFamily="34" charset="0"/>
              <a:cs typeface="Calibri" panose="020F0502020204030204" pitchFamily="34" charset="0"/>
              <a:sym typeface="Calibri"/>
            </a:endParaRPr>
          </a:p>
          <a:p>
            <a:pPr marL="457200" lvl="0" indent="-342900" algn="l" rtl="0">
              <a:lnSpc>
                <a:spcPct val="100000"/>
              </a:lnSpc>
              <a:spcBef>
                <a:spcPts val="0"/>
              </a:spcBef>
              <a:spcAft>
                <a:spcPts val="0"/>
              </a:spcAft>
              <a:buSzPts val="1800"/>
              <a:buFont typeface="Arial"/>
              <a:buChar char="•"/>
            </a:pPr>
            <a:r>
              <a:rPr lang="en" dirty="0">
                <a:latin typeface="Calibri" panose="020F0502020204030204" pitchFamily="34" charset="0"/>
                <a:ea typeface="Calibri" panose="020F0502020204030204" pitchFamily="34" charset="0"/>
                <a:cs typeface="Calibri" panose="020F0502020204030204" pitchFamily="34" charset="0"/>
                <a:sym typeface="Calibri"/>
              </a:rPr>
              <a:t>Resources to highlight text</a:t>
            </a:r>
            <a:endParaRPr dirty="0">
              <a:latin typeface="Calibri" panose="020F0502020204030204" pitchFamily="34" charset="0"/>
              <a:ea typeface="Calibri" panose="020F0502020204030204" pitchFamily="34" charset="0"/>
              <a:cs typeface="Calibri" panose="020F0502020204030204" pitchFamily="34" charset="0"/>
            </a:endParaRPr>
          </a:p>
          <a:p>
            <a:pPr marL="457200" lvl="0" indent="-342900" algn="l" rtl="0">
              <a:lnSpc>
                <a:spcPct val="100000"/>
              </a:lnSpc>
              <a:spcBef>
                <a:spcPts val="0"/>
              </a:spcBef>
              <a:spcAft>
                <a:spcPts val="0"/>
              </a:spcAft>
              <a:buSzPts val="1800"/>
              <a:buFont typeface="Arial"/>
              <a:buChar char="•"/>
            </a:pPr>
            <a:endParaRPr lang="en" dirty="0">
              <a:latin typeface="Calibri" panose="020F0502020204030204" pitchFamily="34" charset="0"/>
              <a:ea typeface="Calibri" panose="020F0502020204030204" pitchFamily="34" charset="0"/>
              <a:cs typeface="Calibri" panose="020F0502020204030204" pitchFamily="34" charset="0"/>
              <a:sym typeface="Calibri"/>
            </a:endParaRPr>
          </a:p>
          <a:p>
            <a:pPr marL="457200" lvl="0" indent="-342900" algn="l" rtl="0">
              <a:lnSpc>
                <a:spcPct val="100000"/>
              </a:lnSpc>
              <a:spcBef>
                <a:spcPts val="0"/>
              </a:spcBef>
              <a:spcAft>
                <a:spcPts val="0"/>
              </a:spcAft>
              <a:buSzPts val="1800"/>
              <a:buFont typeface="Arial"/>
              <a:buChar char="•"/>
            </a:pPr>
            <a:r>
              <a:rPr lang="en" dirty="0">
                <a:latin typeface="Calibri" panose="020F0502020204030204" pitchFamily="34" charset="0"/>
                <a:ea typeface="Calibri" panose="020F0502020204030204" pitchFamily="34" charset="0"/>
                <a:cs typeface="Calibri" panose="020F0502020204030204" pitchFamily="34" charset="0"/>
                <a:sym typeface="Calibri"/>
              </a:rPr>
              <a:t>Solve Captchas</a:t>
            </a:r>
            <a:endParaRPr dirty="0">
              <a:latin typeface="Calibri" panose="020F0502020204030204" pitchFamily="34" charset="0"/>
              <a:ea typeface="Calibri" panose="020F0502020204030204" pitchFamily="34" charset="0"/>
              <a:cs typeface="Calibri" panose="020F0502020204030204" pitchFamily="34" charset="0"/>
            </a:endParaRPr>
          </a:p>
          <a:p>
            <a:pPr marL="457200" lvl="0" indent="-342900" algn="l" rtl="0">
              <a:lnSpc>
                <a:spcPct val="100000"/>
              </a:lnSpc>
              <a:spcBef>
                <a:spcPts val="0"/>
              </a:spcBef>
              <a:spcAft>
                <a:spcPts val="0"/>
              </a:spcAft>
              <a:buSzPts val="1800"/>
              <a:buFont typeface="Arial"/>
              <a:buChar char="•"/>
            </a:pPr>
            <a:endParaRPr lang="en" dirty="0">
              <a:latin typeface="Calibri" panose="020F0502020204030204" pitchFamily="34" charset="0"/>
              <a:ea typeface="Calibri" panose="020F0502020204030204" pitchFamily="34" charset="0"/>
              <a:cs typeface="Calibri" panose="020F0502020204030204" pitchFamily="34" charset="0"/>
              <a:sym typeface="Calibri"/>
            </a:endParaRPr>
          </a:p>
          <a:p>
            <a:pPr marL="457200" lvl="0" indent="-342900" algn="l" rtl="0">
              <a:lnSpc>
                <a:spcPct val="100000"/>
              </a:lnSpc>
              <a:spcBef>
                <a:spcPts val="0"/>
              </a:spcBef>
              <a:spcAft>
                <a:spcPts val="0"/>
              </a:spcAft>
              <a:buSzPts val="1800"/>
              <a:buFont typeface="Arial"/>
              <a:buChar char="•"/>
            </a:pPr>
            <a:r>
              <a:rPr lang="en" dirty="0">
                <a:latin typeface="Calibri" panose="020F0502020204030204" pitchFamily="34" charset="0"/>
                <a:ea typeface="Calibri" panose="020F0502020204030204" pitchFamily="34" charset="0"/>
                <a:cs typeface="Calibri" panose="020F0502020204030204" pitchFamily="34" charset="0"/>
                <a:sym typeface="Calibri"/>
              </a:rPr>
              <a:t>Text-based reference to 3rd party domains</a:t>
            </a:r>
            <a:endParaRPr dirty="0">
              <a:latin typeface="Calibri" panose="020F0502020204030204" pitchFamily="34" charset="0"/>
              <a:ea typeface="Calibri" panose="020F0502020204030204" pitchFamily="34" charset="0"/>
              <a:cs typeface="Calibri" panose="020F0502020204030204" pitchFamily="34" charset="0"/>
              <a:sym typeface="Calibri"/>
            </a:endParaRPr>
          </a:p>
          <a:p>
            <a:pPr marL="0" lvl="0" indent="0" algn="l" rtl="0">
              <a:lnSpc>
                <a:spcPct val="115000"/>
              </a:lnSpc>
              <a:spcBef>
                <a:spcPts val="1200"/>
              </a:spcBef>
              <a:spcAft>
                <a:spcPts val="0"/>
              </a:spcAft>
              <a:buSzPts val="1800"/>
              <a:buNone/>
            </a:pPr>
            <a:endParaRPr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15000"/>
              </a:lnSpc>
              <a:spcBef>
                <a:spcPts val="1200"/>
              </a:spcBef>
              <a:spcAft>
                <a:spcPts val="0"/>
              </a:spcAft>
              <a:buSzPts val="1800"/>
              <a:buNone/>
            </a:pPr>
            <a:endParaRPr dirty="0">
              <a:latin typeface="Calibri" panose="020F0502020204030204" pitchFamily="34" charset="0"/>
              <a:ea typeface="Calibri" panose="020F0502020204030204" pitchFamily="34" charset="0"/>
              <a:cs typeface="Calibri" panose="020F0502020204030204" pitchFamily="34" charset="0"/>
            </a:endParaRPr>
          </a:p>
          <a:p>
            <a:pPr marL="457200" lvl="0" indent="0" algn="l" rtl="0">
              <a:lnSpc>
                <a:spcPct val="115000"/>
              </a:lnSpc>
              <a:spcBef>
                <a:spcPts val="1200"/>
              </a:spcBef>
              <a:spcAft>
                <a:spcPts val="0"/>
              </a:spcAft>
              <a:buSzPts val="1800"/>
              <a:buNone/>
            </a:pPr>
            <a:endParaRPr dirty="0">
              <a:latin typeface="Calibri" panose="020F0502020204030204" pitchFamily="34" charset="0"/>
              <a:ea typeface="Calibri" panose="020F0502020204030204" pitchFamily="34" charset="0"/>
              <a:cs typeface="Calibri" panose="020F0502020204030204" pitchFamily="34" charset="0"/>
              <a:sym typeface="Calibri"/>
            </a:endParaRPr>
          </a:p>
        </p:txBody>
      </p:sp>
      <p:pic>
        <p:nvPicPr>
          <p:cNvPr id="2" name="Audio 1">
            <a:hlinkClick r:id="" action="ppaction://media"/>
            <a:extLst>
              <a:ext uri="{FF2B5EF4-FFF2-40B4-BE49-F238E27FC236}">
                <a16:creationId xmlns:a16="http://schemas.microsoft.com/office/drawing/2014/main" id="{2788D23C-87FA-5FAE-EC44-8D9575BB5DE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p:transition spd="slow" advClick="0" advTm="69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96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4"/>
          <p:cNvSpPr txBox="1">
            <a:spLocks noGrp="1"/>
          </p:cNvSpPr>
          <p:nvPr>
            <p:ph type="title"/>
          </p:nvPr>
        </p:nvSpPr>
        <p:spPr>
          <a:xfrm>
            <a:off x="385534" y="546713"/>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800" dirty="0">
                <a:latin typeface="Calibri" panose="020F0502020204030204" pitchFamily="34" charset="0"/>
                <a:ea typeface="Calibri" panose="020F0502020204030204" pitchFamily="34" charset="0"/>
                <a:cs typeface="Calibri" panose="020F0502020204030204" pitchFamily="34" charset="0"/>
              </a:rPr>
              <a:t>Security Impact</a:t>
            </a:r>
            <a:endParaRPr sz="2800" dirty="0">
              <a:latin typeface="Calibri" panose="020F0502020204030204" pitchFamily="34" charset="0"/>
              <a:ea typeface="Calibri" panose="020F0502020204030204" pitchFamily="34" charset="0"/>
              <a:cs typeface="Calibri" panose="020F0502020204030204" pitchFamily="34" charset="0"/>
            </a:endParaRPr>
          </a:p>
        </p:txBody>
      </p:sp>
      <p:sp>
        <p:nvSpPr>
          <p:cNvPr id="244" name="Google Shape;244;p44"/>
          <p:cNvSpPr txBox="1">
            <a:spLocks noGrp="1"/>
          </p:cNvSpPr>
          <p:nvPr>
            <p:ph type="body" idx="1"/>
          </p:nvPr>
        </p:nvSpPr>
        <p:spPr>
          <a:xfrm>
            <a:off x="307663" y="1027990"/>
            <a:ext cx="5072469" cy="344433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endParaRPr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15000"/>
              </a:lnSpc>
              <a:spcBef>
                <a:spcPts val="1200"/>
              </a:spcBef>
              <a:spcAft>
                <a:spcPts val="0"/>
              </a:spcAft>
              <a:buSzPts val="1800"/>
              <a:buNone/>
            </a:pPr>
            <a:r>
              <a:rPr lang="en" sz="2000" b="1" i="1" dirty="0">
                <a:latin typeface="Calibri" panose="020F0502020204030204" pitchFamily="34" charset="0"/>
                <a:ea typeface="Calibri" panose="020F0502020204030204" pitchFamily="34" charset="0"/>
                <a:cs typeface="Calibri" panose="020F0502020204030204" pitchFamily="34" charset="0"/>
              </a:rPr>
              <a:t>client-side</a:t>
            </a:r>
            <a:r>
              <a:rPr lang="en" sz="2000" dirty="0">
                <a:latin typeface="Calibri" panose="020F0502020204030204" pitchFamily="34" charset="0"/>
                <a:ea typeface="Calibri" panose="020F0502020204030204" pitchFamily="34" charset="0"/>
                <a:cs typeface="Calibri" panose="020F0502020204030204" pitchFamily="34" charset="0"/>
              </a:rPr>
              <a:t> security may not be impacted with:</a:t>
            </a:r>
            <a:endParaRPr dirty="0">
              <a:latin typeface="Calibri" panose="020F0502020204030204" pitchFamily="34" charset="0"/>
              <a:ea typeface="Calibri" panose="020F0502020204030204" pitchFamily="34" charset="0"/>
              <a:cs typeface="Calibri" panose="020F0502020204030204" pitchFamily="34" charset="0"/>
            </a:endParaRPr>
          </a:p>
          <a:p>
            <a:pPr marL="171450" indent="-171450">
              <a:lnSpc>
                <a:spcPct val="100000"/>
              </a:lnSpc>
              <a:buFont typeface="Arial"/>
              <a:buChar char="•"/>
            </a:pPr>
            <a:endParaRPr lang="en" dirty="0">
              <a:latin typeface="Calibri" panose="020F0502020204030204" pitchFamily="34" charset="0"/>
              <a:ea typeface="Calibri" panose="020F0502020204030204" pitchFamily="34" charset="0"/>
              <a:cs typeface="Calibri" panose="020F0502020204030204" pitchFamily="34" charset="0"/>
              <a:sym typeface="Calibri"/>
            </a:endParaRPr>
          </a:p>
          <a:p>
            <a:pPr marL="171450" indent="-171450">
              <a:lnSpc>
                <a:spcPct val="100000"/>
              </a:lnSpc>
              <a:buFont typeface="Arial"/>
              <a:buChar char="•"/>
            </a:pPr>
            <a:r>
              <a:rPr lang="en" dirty="0">
                <a:latin typeface="Calibri" panose="020F0502020204030204" pitchFamily="34" charset="0"/>
                <a:ea typeface="Calibri" panose="020F0502020204030204" pitchFamily="34" charset="0"/>
                <a:cs typeface="Calibri" panose="020F0502020204030204" pitchFamily="34" charset="0"/>
                <a:sym typeface="Calibri"/>
              </a:rPr>
              <a:t>NoScript</a:t>
            </a:r>
          </a:p>
          <a:p>
            <a:pPr marL="171450" indent="-171450">
              <a:lnSpc>
                <a:spcPct val="100000"/>
              </a:lnSpc>
              <a:buFont typeface="Arial"/>
              <a:buChar char="•"/>
            </a:pPr>
            <a:endParaRPr dirty="0">
              <a:latin typeface="Calibri" panose="020F0502020204030204" pitchFamily="34" charset="0"/>
              <a:ea typeface="Calibri" panose="020F0502020204030204" pitchFamily="34" charset="0"/>
              <a:cs typeface="Calibri" panose="020F0502020204030204" pitchFamily="34" charset="0"/>
              <a:sym typeface="Calibri"/>
            </a:endParaRPr>
          </a:p>
          <a:p>
            <a:pPr marL="171450" indent="-171450">
              <a:lnSpc>
                <a:spcPct val="100000"/>
              </a:lnSpc>
              <a:buFont typeface="Arial"/>
              <a:buChar char="•"/>
            </a:pPr>
            <a:r>
              <a:rPr lang="en" dirty="0">
                <a:latin typeface="Calibri" panose="020F0502020204030204" pitchFamily="34" charset="0"/>
                <a:ea typeface="Calibri" panose="020F0502020204030204" pitchFamily="34" charset="0"/>
                <a:cs typeface="Calibri" panose="020F0502020204030204" pitchFamily="34" charset="0"/>
                <a:sym typeface="Calibri"/>
              </a:rPr>
              <a:t>AdBlocker</a:t>
            </a:r>
            <a:endParaRPr dirty="0">
              <a:latin typeface="Calibri" panose="020F0502020204030204" pitchFamily="34" charset="0"/>
              <a:ea typeface="Calibri" panose="020F0502020204030204" pitchFamily="34" charset="0"/>
              <a:cs typeface="Calibri" panose="020F0502020204030204" pitchFamily="34" charset="0"/>
              <a:sym typeface="Calibri"/>
            </a:endParaRPr>
          </a:p>
          <a:p>
            <a:pPr marL="171450" indent="-171450">
              <a:lnSpc>
                <a:spcPct val="100000"/>
              </a:lnSpc>
              <a:buFont typeface="Arial"/>
              <a:buChar char="•"/>
            </a:pPr>
            <a:endParaRPr lang="en" dirty="0">
              <a:latin typeface="Calibri" panose="020F0502020204030204" pitchFamily="34" charset="0"/>
              <a:ea typeface="Calibri" panose="020F0502020204030204" pitchFamily="34" charset="0"/>
              <a:cs typeface="Calibri" panose="020F0502020204030204" pitchFamily="34" charset="0"/>
              <a:sym typeface="Calibri"/>
            </a:endParaRPr>
          </a:p>
          <a:p>
            <a:pPr marL="171450" indent="-171450">
              <a:lnSpc>
                <a:spcPct val="100000"/>
              </a:lnSpc>
              <a:buFont typeface="Arial"/>
              <a:buChar char="•"/>
            </a:pPr>
            <a:r>
              <a:rPr lang="en" dirty="0">
                <a:latin typeface="Calibri" panose="020F0502020204030204" pitchFamily="34" charset="0"/>
                <a:ea typeface="Calibri" panose="020F0502020204030204" pitchFamily="34" charset="0"/>
                <a:cs typeface="Calibri" panose="020F0502020204030204" pitchFamily="34" charset="0"/>
                <a:sym typeface="Calibri"/>
              </a:rPr>
              <a:t>Privacy-preserving extensions</a:t>
            </a:r>
            <a:endParaRPr dirty="0">
              <a:latin typeface="Calibri" panose="020F0502020204030204" pitchFamily="34" charset="0"/>
              <a:ea typeface="Calibri" panose="020F0502020204030204" pitchFamily="34" charset="0"/>
              <a:cs typeface="Calibri" panose="020F0502020204030204" pitchFamily="34" charset="0"/>
              <a:sym typeface="Calibri"/>
            </a:endParaRPr>
          </a:p>
          <a:p>
            <a:pPr marL="742950" lvl="0" indent="-171450" algn="l" rtl="0">
              <a:lnSpc>
                <a:spcPct val="115000"/>
              </a:lnSpc>
              <a:spcBef>
                <a:spcPts val="1200"/>
              </a:spcBef>
              <a:spcAft>
                <a:spcPts val="0"/>
              </a:spcAft>
              <a:buSzPts val="1800"/>
              <a:buFont typeface="Arial"/>
              <a:buNone/>
            </a:pPr>
            <a:endParaRPr dirty="0">
              <a:latin typeface="Calibri" panose="020F0502020204030204" pitchFamily="34" charset="0"/>
              <a:ea typeface="Calibri" panose="020F0502020204030204" pitchFamily="34" charset="0"/>
              <a:cs typeface="Calibri" panose="020F0502020204030204" pitchFamily="34" charset="0"/>
              <a:sym typeface="Calibri"/>
            </a:endParaRPr>
          </a:p>
          <a:p>
            <a:pPr marL="285750" lvl="0" indent="-171450" algn="l" rtl="0">
              <a:lnSpc>
                <a:spcPct val="115000"/>
              </a:lnSpc>
              <a:spcBef>
                <a:spcPts val="1200"/>
              </a:spcBef>
              <a:spcAft>
                <a:spcPts val="0"/>
              </a:spcAft>
              <a:buSzPts val="1800"/>
              <a:buFont typeface="Arial"/>
              <a:buNone/>
            </a:pPr>
            <a:endParaRPr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15000"/>
              </a:lnSpc>
              <a:spcBef>
                <a:spcPts val="1200"/>
              </a:spcBef>
              <a:spcAft>
                <a:spcPts val="0"/>
              </a:spcAft>
              <a:buSzPts val="1800"/>
              <a:buNone/>
            </a:pPr>
            <a:endParaRPr dirty="0">
              <a:latin typeface="Calibri" panose="020F0502020204030204" pitchFamily="34" charset="0"/>
              <a:ea typeface="Calibri" panose="020F0502020204030204" pitchFamily="34" charset="0"/>
              <a:cs typeface="Calibri" panose="020F0502020204030204" pitchFamily="34" charset="0"/>
            </a:endParaRPr>
          </a:p>
          <a:p>
            <a:pPr marL="457200" lvl="0" indent="0" algn="l" rtl="0">
              <a:lnSpc>
                <a:spcPct val="115000"/>
              </a:lnSpc>
              <a:spcBef>
                <a:spcPts val="1200"/>
              </a:spcBef>
              <a:spcAft>
                <a:spcPts val="0"/>
              </a:spcAft>
              <a:buSzPts val="1800"/>
              <a:buNone/>
            </a:pPr>
            <a:endParaRPr dirty="0">
              <a:latin typeface="Calibri" panose="020F0502020204030204" pitchFamily="34" charset="0"/>
              <a:ea typeface="Calibri" panose="020F0502020204030204" pitchFamily="34" charset="0"/>
              <a:cs typeface="Calibri" panose="020F0502020204030204" pitchFamily="34" charset="0"/>
              <a:sym typeface="Calibri"/>
            </a:endParaRPr>
          </a:p>
        </p:txBody>
      </p:sp>
      <p:pic>
        <p:nvPicPr>
          <p:cNvPr id="245" name="Google Shape;245;p44"/>
          <p:cNvPicPr preferRelativeResize="0"/>
          <p:nvPr/>
        </p:nvPicPr>
        <p:blipFill rotWithShape="1">
          <a:blip r:embed="rId5">
            <a:alphaModFix/>
          </a:blip>
          <a:srcRect/>
          <a:stretch/>
        </p:blipFill>
        <p:spPr>
          <a:xfrm>
            <a:off x="4572000" y="2097462"/>
            <a:ext cx="3805325" cy="1526425"/>
          </a:xfrm>
          <a:prstGeom prst="rect">
            <a:avLst/>
          </a:prstGeom>
          <a:noFill/>
          <a:ln>
            <a:noFill/>
          </a:ln>
        </p:spPr>
      </p:pic>
      <p:sp>
        <p:nvSpPr>
          <p:cNvPr id="246" name="Google Shape;246;p44"/>
          <p:cNvSpPr txBox="1"/>
          <p:nvPr/>
        </p:nvSpPr>
        <p:spPr>
          <a:xfrm>
            <a:off x="5493916" y="3623887"/>
            <a:ext cx="1961492"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rPr>
              <a:t>Multi-valued headers</a:t>
            </a:r>
            <a:endParaRPr sz="1400" b="1"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endParaRPr>
          </a:p>
        </p:txBody>
      </p:sp>
      <p:pic>
        <p:nvPicPr>
          <p:cNvPr id="2" name="Audio 1">
            <a:hlinkClick r:id="" action="ppaction://media"/>
            <a:extLst>
              <a:ext uri="{FF2B5EF4-FFF2-40B4-BE49-F238E27FC236}">
                <a16:creationId xmlns:a16="http://schemas.microsoft.com/office/drawing/2014/main" id="{6D7A9780-6530-2C9F-649E-E0BDCD77D31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p:transition spd="slow" advClick="0" advTm="37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0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6"/>
          <p:cNvSpPr txBox="1">
            <a:spLocks noGrp="1"/>
          </p:cNvSpPr>
          <p:nvPr>
            <p:ph type="title"/>
          </p:nvPr>
        </p:nvSpPr>
        <p:spPr>
          <a:xfrm>
            <a:off x="265500" y="172528"/>
            <a:ext cx="4045200" cy="679541"/>
          </a:xfrm>
          <a:prstGeom prst="rect">
            <a:avLst/>
          </a:prstGeom>
          <a:noFill/>
          <a:ln>
            <a:noFill/>
          </a:ln>
        </p:spPr>
        <p:txBody>
          <a:bodyPr spcFirstLastPara="1" wrap="square" lIns="91425" tIns="91425" rIns="91425" bIns="91425" anchor="b" anchorCtr="0">
            <a:normAutofit fontScale="90000"/>
          </a:bodyPr>
          <a:lstStyle/>
          <a:p>
            <a:pPr marL="0" lvl="0" indent="0" algn="ctr" rtl="0">
              <a:lnSpc>
                <a:spcPct val="100000"/>
              </a:lnSpc>
              <a:spcBef>
                <a:spcPts val="0"/>
              </a:spcBef>
              <a:spcAft>
                <a:spcPts val="0"/>
              </a:spcAft>
              <a:buSzPct val="111111"/>
              <a:buNone/>
            </a:pPr>
            <a:r>
              <a:rPr lang="en" dirty="0">
                <a:latin typeface="Calibri"/>
                <a:ea typeface="Calibri"/>
                <a:cs typeface="Calibri"/>
                <a:sym typeface="Calibri"/>
              </a:rPr>
              <a:t>INDEX</a:t>
            </a:r>
            <a:endParaRPr dirty="0"/>
          </a:p>
        </p:txBody>
      </p:sp>
      <p:sp>
        <p:nvSpPr>
          <p:cNvPr id="115" name="Google Shape;115;p26"/>
          <p:cNvSpPr txBox="1">
            <a:spLocks noGrp="1"/>
          </p:cNvSpPr>
          <p:nvPr>
            <p:ph type="subTitle" idx="1"/>
          </p:nvPr>
        </p:nvSpPr>
        <p:spPr>
          <a:xfrm>
            <a:off x="265500" y="1081176"/>
            <a:ext cx="4045200" cy="4002658"/>
          </a:xfrm>
          <a:prstGeom prst="rect">
            <a:avLst/>
          </a:prstGeom>
          <a:noFill/>
          <a:ln>
            <a:noFill/>
          </a:ln>
        </p:spPr>
        <p:txBody>
          <a:bodyPr spcFirstLastPara="1" wrap="square" lIns="91425" tIns="91425" rIns="91425" bIns="91425" anchor="t" anchorCtr="0">
            <a:normAutofit fontScale="92500"/>
          </a:bodyPr>
          <a:lstStyle/>
          <a:p>
            <a:pPr marL="571500" lvl="0" indent="-457228" algn="l" rtl="0">
              <a:lnSpc>
                <a:spcPct val="120000"/>
              </a:lnSpc>
              <a:spcBef>
                <a:spcPts val="0"/>
              </a:spcBef>
              <a:spcAft>
                <a:spcPts val="0"/>
              </a:spcAft>
              <a:buSzPct val="90000"/>
              <a:buFont typeface="Arial"/>
              <a:buAutoNum type="arabicPeriod"/>
            </a:pPr>
            <a:r>
              <a:rPr lang="en" dirty="0"/>
              <a:t>Introduction </a:t>
            </a:r>
            <a:endParaRPr dirty="0"/>
          </a:p>
          <a:p>
            <a:pPr marL="571500" lvl="0" indent="-457228" algn="l" rtl="0">
              <a:lnSpc>
                <a:spcPct val="120000"/>
              </a:lnSpc>
              <a:spcBef>
                <a:spcPts val="0"/>
              </a:spcBef>
              <a:spcAft>
                <a:spcPts val="0"/>
              </a:spcAft>
              <a:buSzPct val="90000"/>
              <a:buFont typeface="Arial"/>
              <a:buAutoNum type="arabicPeriod"/>
            </a:pPr>
            <a:r>
              <a:rPr lang="en" dirty="0"/>
              <a:t>Background And Related Work</a:t>
            </a:r>
            <a:endParaRPr dirty="0"/>
          </a:p>
          <a:p>
            <a:pPr marL="571500" lvl="0" indent="-457228" algn="l" rtl="0">
              <a:lnSpc>
                <a:spcPct val="120000"/>
              </a:lnSpc>
              <a:spcBef>
                <a:spcPts val="0"/>
              </a:spcBef>
              <a:spcAft>
                <a:spcPts val="0"/>
              </a:spcAft>
              <a:buSzPct val="90000"/>
              <a:buFont typeface="Arial"/>
              <a:buAutoNum type="arabicPeriod"/>
            </a:pPr>
            <a:r>
              <a:rPr lang="en" dirty="0"/>
              <a:t>Research Methodology</a:t>
            </a:r>
            <a:endParaRPr dirty="0"/>
          </a:p>
          <a:p>
            <a:pPr marL="571500" lvl="0" indent="-457228" algn="l" rtl="0">
              <a:lnSpc>
                <a:spcPct val="120000"/>
              </a:lnSpc>
              <a:spcBef>
                <a:spcPts val="0"/>
              </a:spcBef>
              <a:spcAft>
                <a:spcPts val="0"/>
              </a:spcAft>
              <a:buSzPct val="90000"/>
              <a:buFont typeface="Arial"/>
              <a:buAutoNum type="arabicPeriod"/>
            </a:pPr>
            <a:r>
              <a:rPr lang="en" dirty="0"/>
              <a:t>Chrome Extension Analysis</a:t>
            </a:r>
            <a:endParaRPr dirty="0"/>
          </a:p>
          <a:p>
            <a:pPr marL="571500" lvl="0" indent="-457228" algn="l" rtl="0">
              <a:lnSpc>
                <a:spcPct val="120000"/>
              </a:lnSpc>
              <a:spcBef>
                <a:spcPts val="0"/>
              </a:spcBef>
              <a:spcAft>
                <a:spcPts val="0"/>
              </a:spcAft>
              <a:buSzPct val="90000"/>
              <a:buFont typeface="Arial"/>
              <a:buAutoNum type="arabicPeriod"/>
            </a:pPr>
            <a:r>
              <a:rPr lang="en" dirty="0"/>
              <a:t>Disclosure &amp; Necessity For Modifications</a:t>
            </a:r>
            <a:endParaRPr dirty="0"/>
          </a:p>
          <a:p>
            <a:pPr marL="571500" lvl="0" indent="-457228" algn="l" rtl="0">
              <a:lnSpc>
                <a:spcPct val="120000"/>
              </a:lnSpc>
              <a:spcBef>
                <a:spcPts val="0"/>
              </a:spcBef>
              <a:spcAft>
                <a:spcPts val="0"/>
              </a:spcAft>
              <a:buSzPct val="90000"/>
              <a:buFont typeface="Arial"/>
              <a:buAutoNum type="arabicPeriod"/>
            </a:pPr>
            <a:r>
              <a:rPr lang="en" dirty="0"/>
              <a:t>Security Impact Of Alterations</a:t>
            </a:r>
            <a:endParaRPr dirty="0"/>
          </a:p>
          <a:p>
            <a:pPr marL="571500" lvl="0" indent="-457228" algn="l" rtl="0">
              <a:lnSpc>
                <a:spcPct val="120000"/>
              </a:lnSpc>
              <a:spcBef>
                <a:spcPts val="0"/>
              </a:spcBef>
              <a:spcAft>
                <a:spcPts val="0"/>
              </a:spcAft>
              <a:buSzPct val="90000"/>
              <a:buFont typeface="Arial"/>
              <a:buAutoNum type="arabicPeriod"/>
            </a:pPr>
            <a:r>
              <a:rPr lang="en" dirty="0"/>
              <a:t>Discussion </a:t>
            </a:r>
            <a:endParaRPr dirty="0"/>
          </a:p>
          <a:p>
            <a:pPr marL="571500" lvl="0" indent="-457228" algn="l" rtl="0">
              <a:lnSpc>
                <a:spcPct val="120000"/>
              </a:lnSpc>
              <a:spcBef>
                <a:spcPts val="0"/>
              </a:spcBef>
              <a:spcAft>
                <a:spcPts val="0"/>
              </a:spcAft>
              <a:buSzPct val="90000"/>
              <a:buFont typeface="Arial"/>
              <a:buAutoNum type="arabicPeriod"/>
            </a:pPr>
            <a:r>
              <a:rPr lang="en" dirty="0"/>
              <a:t>Conclusion</a:t>
            </a:r>
            <a:endParaRPr dirty="0"/>
          </a:p>
          <a:p>
            <a:pPr marL="571500" lvl="0" indent="-346214" algn="ctr" rtl="0">
              <a:lnSpc>
                <a:spcPct val="100000"/>
              </a:lnSpc>
              <a:spcBef>
                <a:spcPts val="0"/>
              </a:spcBef>
              <a:spcAft>
                <a:spcPts val="0"/>
              </a:spcAft>
              <a:buSzPct val="90000"/>
              <a:buFont typeface="Arial"/>
              <a:buNone/>
            </a:pPr>
            <a:endParaRPr dirty="0"/>
          </a:p>
          <a:p>
            <a:pPr marL="457200" lvl="0" indent="-342900" algn="ctr" rtl="0">
              <a:lnSpc>
                <a:spcPct val="100000"/>
              </a:lnSpc>
              <a:spcBef>
                <a:spcPts val="0"/>
              </a:spcBef>
              <a:spcAft>
                <a:spcPts val="0"/>
              </a:spcAft>
              <a:buClr>
                <a:schemeClr val="accent5"/>
              </a:buClr>
              <a:buSzPct val="108108"/>
              <a:buNone/>
            </a:pPr>
            <a:endParaRPr dirty="0"/>
          </a:p>
          <a:p>
            <a:pPr marL="457200" lvl="0" indent="-342900" algn="ctr" rtl="0">
              <a:lnSpc>
                <a:spcPct val="100000"/>
              </a:lnSpc>
              <a:spcBef>
                <a:spcPts val="0"/>
              </a:spcBef>
              <a:spcAft>
                <a:spcPts val="0"/>
              </a:spcAft>
              <a:buClr>
                <a:schemeClr val="accent5"/>
              </a:buClr>
              <a:buSzPct val="108108"/>
              <a:buNone/>
            </a:pPr>
            <a:endParaRPr dirty="0"/>
          </a:p>
        </p:txBody>
      </p:sp>
      <p:pic>
        <p:nvPicPr>
          <p:cNvPr id="2" name="Audio 1">
            <a:hlinkClick r:id="" action="ppaction://media"/>
            <a:extLst>
              <a:ext uri="{FF2B5EF4-FFF2-40B4-BE49-F238E27FC236}">
                <a16:creationId xmlns:a16="http://schemas.microsoft.com/office/drawing/2014/main" id="{74052D8A-F110-7E70-CADB-09C60460F2C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24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5"/>
          <p:cNvSpPr txBox="1">
            <a:spLocks noGrp="1"/>
          </p:cNvSpPr>
          <p:nvPr>
            <p:ph type="title"/>
          </p:nvPr>
        </p:nvSpPr>
        <p:spPr>
          <a:xfrm>
            <a:off x="379854" y="564163"/>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800" dirty="0">
                <a:latin typeface="Calibri"/>
                <a:ea typeface="Calibri"/>
                <a:cs typeface="Calibri"/>
                <a:sym typeface="Calibri"/>
              </a:rPr>
              <a:t>Security Impact – Multi valued headers</a:t>
            </a:r>
            <a:endParaRPr sz="2800" dirty="0">
              <a:latin typeface="Calibri"/>
              <a:ea typeface="Calibri"/>
              <a:cs typeface="Calibri"/>
              <a:sym typeface="Calibri"/>
            </a:endParaRPr>
          </a:p>
        </p:txBody>
      </p:sp>
      <p:sp>
        <p:nvSpPr>
          <p:cNvPr id="252" name="Google Shape;252;p45"/>
          <p:cNvSpPr txBox="1">
            <a:spLocks noGrp="1"/>
          </p:cNvSpPr>
          <p:nvPr>
            <p:ph type="body" idx="1"/>
          </p:nvPr>
        </p:nvSpPr>
        <p:spPr>
          <a:xfrm>
            <a:off x="231187" y="1397480"/>
            <a:ext cx="48042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endParaRPr dirty="0">
              <a:latin typeface="Calibri"/>
              <a:ea typeface="Calibri"/>
              <a:cs typeface="Calibri"/>
              <a:sym typeface="Calibri"/>
            </a:endParaRPr>
          </a:p>
          <a:p>
            <a:pPr marL="171450" lvl="0" indent="-171450">
              <a:lnSpc>
                <a:spcPct val="100000"/>
              </a:lnSpc>
              <a:buFont typeface="Arial"/>
              <a:buChar char="•"/>
            </a:pPr>
            <a:r>
              <a:rPr lang="en" sz="2000" dirty="0">
                <a:latin typeface="Calibri"/>
                <a:ea typeface="Calibri"/>
                <a:cs typeface="Calibri"/>
                <a:sym typeface="Calibri"/>
              </a:rPr>
              <a:t>Cross-Origin Resource Sharing (CORS)</a:t>
            </a:r>
            <a:endParaRPr sz="2000" dirty="0">
              <a:latin typeface="Calibri"/>
              <a:ea typeface="Calibri"/>
              <a:cs typeface="Calibri"/>
              <a:sym typeface="Calibri"/>
            </a:endParaRPr>
          </a:p>
          <a:p>
            <a:pPr marL="171450" lvl="0" indent="-171450">
              <a:lnSpc>
                <a:spcPct val="100000"/>
              </a:lnSpc>
              <a:buFont typeface="Arial"/>
              <a:buChar char="•"/>
            </a:pPr>
            <a:endParaRPr sz="2000" dirty="0">
              <a:latin typeface="Calibri"/>
              <a:ea typeface="Calibri"/>
              <a:cs typeface="Calibri"/>
              <a:sym typeface="Calibri"/>
            </a:endParaRPr>
          </a:p>
          <a:p>
            <a:pPr marL="171450" lvl="0" indent="-171450">
              <a:lnSpc>
                <a:spcPct val="100000"/>
              </a:lnSpc>
              <a:buFont typeface="Arial"/>
              <a:buChar char="•"/>
            </a:pPr>
            <a:r>
              <a:rPr lang="en" sz="2000" dirty="0">
                <a:latin typeface="Calibri"/>
                <a:ea typeface="Calibri"/>
                <a:cs typeface="Calibri"/>
                <a:sym typeface="Calibri"/>
              </a:rPr>
              <a:t>X-Frame options (XFO)</a:t>
            </a:r>
            <a:endParaRPr sz="2000" dirty="0">
              <a:latin typeface="Calibri"/>
              <a:ea typeface="Calibri"/>
              <a:cs typeface="Calibri"/>
            </a:endParaRPr>
          </a:p>
          <a:p>
            <a:pPr marL="171450" lvl="0" indent="-171450">
              <a:lnSpc>
                <a:spcPct val="100000"/>
              </a:lnSpc>
              <a:buFont typeface="Arial"/>
              <a:buChar char="•"/>
            </a:pPr>
            <a:endParaRPr sz="2000" dirty="0">
              <a:latin typeface="Calibri"/>
              <a:ea typeface="Calibri"/>
              <a:cs typeface="Calibri"/>
              <a:sym typeface="Calibri"/>
            </a:endParaRPr>
          </a:p>
          <a:p>
            <a:pPr marL="171450" lvl="0" indent="-171450">
              <a:lnSpc>
                <a:spcPct val="100000"/>
              </a:lnSpc>
              <a:buFont typeface="Arial"/>
              <a:buChar char="•"/>
            </a:pPr>
            <a:r>
              <a:rPr lang="en" sz="2000" dirty="0">
                <a:latin typeface="Calibri"/>
                <a:ea typeface="Calibri"/>
                <a:cs typeface="Calibri"/>
                <a:sym typeface="Calibri"/>
              </a:rPr>
              <a:t>Content-Security-Policy (CSP)</a:t>
            </a:r>
            <a:endParaRPr sz="2000" dirty="0">
              <a:latin typeface="Calibri"/>
              <a:ea typeface="Calibri"/>
              <a:cs typeface="Calibri"/>
              <a:sym typeface="Calibri"/>
            </a:endParaRPr>
          </a:p>
          <a:p>
            <a:pPr marL="457200" lvl="0" indent="0" algn="l" rtl="0">
              <a:lnSpc>
                <a:spcPct val="115000"/>
              </a:lnSpc>
              <a:spcBef>
                <a:spcPts val="1200"/>
              </a:spcBef>
              <a:spcAft>
                <a:spcPts val="0"/>
              </a:spcAft>
              <a:buSzPts val="1800"/>
              <a:buNone/>
            </a:pPr>
            <a:endParaRPr dirty="0">
              <a:latin typeface="Calibri"/>
              <a:ea typeface="Calibri"/>
              <a:cs typeface="Calibri"/>
              <a:sym typeface="Calibri"/>
            </a:endParaRPr>
          </a:p>
          <a:p>
            <a:pPr marL="457200" lvl="0" indent="0" algn="l" rtl="0">
              <a:lnSpc>
                <a:spcPct val="115000"/>
              </a:lnSpc>
              <a:spcBef>
                <a:spcPts val="1200"/>
              </a:spcBef>
              <a:spcAft>
                <a:spcPts val="0"/>
              </a:spcAft>
              <a:buSzPts val="1800"/>
              <a:buNone/>
            </a:pPr>
            <a:endParaRPr dirty="0">
              <a:latin typeface="Calibri"/>
              <a:ea typeface="Calibri"/>
              <a:cs typeface="Calibri"/>
              <a:sym typeface="Calibri"/>
            </a:endParaRPr>
          </a:p>
          <a:p>
            <a:pPr marL="0" lvl="0" indent="0" algn="l" rtl="0">
              <a:lnSpc>
                <a:spcPct val="115000"/>
              </a:lnSpc>
              <a:spcBef>
                <a:spcPts val="1200"/>
              </a:spcBef>
              <a:spcAft>
                <a:spcPts val="0"/>
              </a:spcAft>
              <a:buSzPts val="1800"/>
              <a:buNone/>
            </a:pPr>
            <a:endParaRPr dirty="0">
              <a:latin typeface="Calibri"/>
              <a:ea typeface="Calibri"/>
              <a:cs typeface="Calibri"/>
              <a:sym typeface="Calibri"/>
            </a:endParaRPr>
          </a:p>
          <a:p>
            <a:pPr marL="0" lvl="0" indent="0" algn="l" rtl="0">
              <a:lnSpc>
                <a:spcPct val="115000"/>
              </a:lnSpc>
              <a:spcBef>
                <a:spcPts val="1200"/>
              </a:spcBef>
              <a:spcAft>
                <a:spcPts val="0"/>
              </a:spcAft>
              <a:buSzPts val="1800"/>
              <a:buNone/>
            </a:pPr>
            <a:endParaRPr dirty="0">
              <a:latin typeface="Calibri"/>
              <a:ea typeface="Calibri"/>
              <a:cs typeface="Calibri"/>
              <a:sym typeface="Calibri"/>
            </a:endParaRPr>
          </a:p>
          <a:p>
            <a:pPr marL="457200" lvl="0" indent="0" algn="l" rtl="0">
              <a:lnSpc>
                <a:spcPct val="115000"/>
              </a:lnSpc>
              <a:spcBef>
                <a:spcPts val="1200"/>
              </a:spcBef>
              <a:spcAft>
                <a:spcPts val="0"/>
              </a:spcAft>
              <a:buSzPts val="1800"/>
              <a:buNone/>
            </a:pPr>
            <a:endParaRPr dirty="0">
              <a:latin typeface="Calibri"/>
              <a:ea typeface="Calibri"/>
              <a:cs typeface="Calibri"/>
              <a:sym typeface="Calibri"/>
            </a:endParaRPr>
          </a:p>
        </p:txBody>
      </p:sp>
      <p:pic>
        <p:nvPicPr>
          <p:cNvPr id="253" name="Google Shape;253;p45"/>
          <p:cNvPicPr preferRelativeResize="0"/>
          <p:nvPr/>
        </p:nvPicPr>
        <p:blipFill rotWithShape="1">
          <a:blip r:embed="rId5">
            <a:alphaModFix/>
          </a:blip>
          <a:srcRect/>
          <a:stretch/>
        </p:blipFill>
        <p:spPr>
          <a:xfrm>
            <a:off x="4572000" y="1397480"/>
            <a:ext cx="4175185" cy="2801279"/>
          </a:xfrm>
          <a:prstGeom prst="rect">
            <a:avLst/>
          </a:prstGeom>
          <a:noFill/>
          <a:ln>
            <a:noFill/>
          </a:ln>
        </p:spPr>
      </p:pic>
      <p:pic>
        <p:nvPicPr>
          <p:cNvPr id="2" name="Audio 10">
            <a:hlinkClick r:id="" action="ppaction://media"/>
            <a:extLst>
              <a:ext uri="{FF2B5EF4-FFF2-40B4-BE49-F238E27FC236}">
                <a16:creationId xmlns:a16="http://schemas.microsoft.com/office/drawing/2014/main" id="{76C8163C-D304-0682-3DAC-8794DC94B0D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p:transition spd="slow" advClick="0" advTm="8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35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9" name="Google Shape;259;p46"/>
          <p:cNvSpPr txBox="1"/>
          <p:nvPr/>
        </p:nvSpPr>
        <p:spPr>
          <a:xfrm>
            <a:off x="508000" y="1511200"/>
            <a:ext cx="7967100" cy="507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lang="en-CA" sz="1400" b="0" i="0" u="none" strike="noStrike" cap="none" dirty="0">
              <a:solidFill>
                <a:schemeClr val="dk1"/>
              </a:solidFill>
              <a:latin typeface="Calibri"/>
              <a:ea typeface="Calibri"/>
              <a:cs typeface="Calibri"/>
              <a:sym typeface="Calibri"/>
            </a:endParaRPr>
          </a:p>
        </p:txBody>
      </p:sp>
      <p:sp>
        <p:nvSpPr>
          <p:cNvPr id="260" name="Google Shape;260;p46"/>
          <p:cNvSpPr txBox="1"/>
          <p:nvPr/>
        </p:nvSpPr>
        <p:spPr>
          <a:xfrm>
            <a:off x="508000" y="2063859"/>
            <a:ext cx="4345796" cy="2065318"/>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1100"/>
              <a:buFont typeface="Arial"/>
              <a:buNone/>
            </a:pPr>
            <a:endParaRPr lang="en-US" sz="1100" b="0" i="0" u="none" strike="noStrike" cap="none" dirty="0">
              <a:solidFill>
                <a:schemeClr val="dk1"/>
              </a:solidFill>
              <a:latin typeface="Calibri"/>
              <a:ea typeface="Calibri"/>
              <a:cs typeface="Calibri"/>
              <a:sym typeface="Calibri"/>
            </a:endParaRPr>
          </a:p>
        </p:txBody>
      </p:sp>
      <p:pic>
        <p:nvPicPr>
          <p:cNvPr id="261" name="Google Shape;261;p46" descr="5 reasons to use Firefox over Chrome - Softonic"/>
          <p:cNvPicPr preferRelativeResize="0"/>
          <p:nvPr/>
        </p:nvPicPr>
        <p:blipFill rotWithShape="1">
          <a:blip r:embed="rId5">
            <a:alphaModFix/>
          </a:blip>
          <a:srcRect l="12527" t="10837" r="11645" b="9880"/>
          <a:stretch/>
        </p:blipFill>
        <p:spPr>
          <a:xfrm>
            <a:off x="5105047" y="1765150"/>
            <a:ext cx="3812878" cy="2242478"/>
          </a:xfrm>
          <a:prstGeom prst="rect">
            <a:avLst/>
          </a:prstGeom>
          <a:noFill/>
          <a:ln>
            <a:noFill/>
          </a:ln>
        </p:spPr>
      </p:pic>
      <p:sp>
        <p:nvSpPr>
          <p:cNvPr id="2" name="Title 1">
            <a:extLst>
              <a:ext uri="{FF2B5EF4-FFF2-40B4-BE49-F238E27FC236}">
                <a16:creationId xmlns:a16="http://schemas.microsoft.com/office/drawing/2014/main" id="{C29DE6CB-7EA0-4973-ABD1-54FD4A987B8A}"/>
              </a:ext>
            </a:extLst>
          </p:cNvPr>
          <p:cNvSpPr>
            <a:spLocks noGrp="1"/>
          </p:cNvSpPr>
          <p:nvPr>
            <p:ph type="title"/>
          </p:nvPr>
        </p:nvSpPr>
        <p:spPr/>
        <p:txBody>
          <a:bodyPr>
            <a:normAutofit/>
          </a:bodyPr>
          <a:lstStyle/>
          <a:p>
            <a:r>
              <a:rPr lang="en" sz="2800" b="0" i="0" u="none" strike="noStrike" cap="none" dirty="0">
                <a:solidFill>
                  <a:schemeClr val="dk1"/>
                </a:solidFill>
                <a:latin typeface="Calibri"/>
                <a:ea typeface="Calibri"/>
                <a:cs typeface="Calibri"/>
                <a:sym typeface="Calibri"/>
              </a:rPr>
              <a:t>Discussion</a:t>
            </a:r>
            <a:endParaRPr lang="en-CA" sz="2800" dirty="0"/>
          </a:p>
        </p:txBody>
      </p:sp>
      <p:sp>
        <p:nvSpPr>
          <p:cNvPr id="3" name="Text Placeholder 2">
            <a:extLst>
              <a:ext uri="{FF2B5EF4-FFF2-40B4-BE49-F238E27FC236}">
                <a16:creationId xmlns:a16="http://schemas.microsoft.com/office/drawing/2014/main" id="{E1D0F5BA-2EE4-AE1A-86BD-0AE22BC88EDF}"/>
              </a:ext>
            </a:extLst>
          </p:cNvPr>
          <p:cNvSpPr>
            <a:spLocks noGrp="1"/>
          </p:cNvSpPr>
          <p:nvPr>
            <p:ph type="body" idx="1"/>
          </p:nvPr>
        </p:nvSpPr>
        <p:spPr>
          <a:xfrm>
            <a:off x="387899" y="1489825"/>
            <a:ext cx="4717147" cy="3078900"/>
          </a:xfrm>
        </p:spPr>
        <p:txBody>
          <a:bodyPr/>
          <a:lstStyle/>
          <a:p>
            <a:pPr marL="0" marR="0" lvl="0" indent="0" algn="l" rtl="0">
              <a:lnSpc>
                <a:spcPct val="100000"/>
              </a:lnSpc>
              <a:spcBef>
                <a:spcPts val="0"/>
              </a:spcBef>
              <a:spcAft>
                <a:spcPts val="0"/>
              </a:spcAft>
              <a:buClr>
                <a:srgbClr val="000000"/>
              </a:buClr>
              <a:buSzPts val="2000"/>
              <a:buFont typeface="Arial"/>
              <a:buNone/>
            </a:pPr>
            <a:r>
              <a:rPr lang="en-CA" sz="2000" b="0" i="0" u="none" strike="noStrike" cap="none" dirty="0">
                <a:solidFill>
                  <a:schemeClr val="dk1"/>
                </a:solidFill>
                <a:latin typeface="Calibri"/>
                <a:ea typeface="Calibri"/>
                <a:cs typeface="Calibri"/>
                <a:sym typeface="Calibri"/>
              </a:rPr>
              <a:t>Extensions Beyond Chrome &amp; Standards</a:t>
            </a:r>
          </a:p>
          <a:p>
            <a:endParaRPr lang="en-CA" dirty="0"/>
          </a:p>
          <a:p>
            <a:pPr marL="171450" indent="-171450">
              <a:lnSpc>
                <a:spcPct val="100000"/>
              </a:lnSpc>
              <a:buSzPts val="1800"/>
              <a:buFont typeface="Arial"/>
              <a:buChar char="•"/>
            </a:pPr>
            <a:r>
              <a:rPr lang="en-US" sz="2000" b="0" i="0" u="none" strike="noStrike" cap="none" dirty="0">
                <a:solidFill>
                  <a:schemeClr val="dk1"/>
                </a:solidFill>
                <a:latin typeface="Calibri"/>
                <a:ea typeface="Calibri"/>
                <a:cs typeface="Calibri"/>
                <a:sym typeface="Calibri"/>
              </a:rPr>
              <a:t>Framework for analyzing security behavior of browser extensions that modify HTTP headers</a:t>
            </a:r>
          </a:p>
          <a:p>
            <a:pPr marL="171450" indent="-57150">
              <a:lnSpc>
                <a:spcPct val="100000"/>
              </a:lnSpc>
              <a:buSzPts val="1800"/>
              <a:buNone/>
            </a:pPr>
            <a:endParaRPr lang="en-US" sz="2000" b="0" i="0" u="none" strike="noStrike" cap="none" dirty="0">
              <a:solidFill>
                <a:schemeClr val="dk1"/>
              </a:solidFill>
              <a:latin typeface="Calibri"/>
              <a:ea typeface="Calibri"/>
              <a:cs typeface="Calibri"/>
              <a:sym typeface="Calibri"/>
            </a:endParaRPr>
          </a:p>
          <a:p>
            <a:pPr marL="171450" indent="-171450">
              <a:lnSpc>
                <a:spcPct val="100000"/>
              </a:lnSpc>
              <a:buSzPts val="1800"/>
              <a:buFont typeface="Arial"/>
              <a:buChar char="•"/>
            </a:pPr>
            <a:r>
              <a:rPr lang="en-US" sz="2000" b="0" i="0" u="none" strike="noStrike" cap="none" dirty="0">
                <a:solidFill>
                  <a:schemeClr val="dk1"/>
                </a:solidFill>
                <a:latin typeface="Calibri"/>
                <a:ea typeface="Calibri"/>
                <a:cs typeface="Calibri"/>
                <a:sym typeface="Calibri"/>
              </a:rPr>
              <a:t>Applied to Chrome and easily adapted to Firefox</a:t>
            </a:r>
          </a:p>
          <a:p>
            <a:pPr marL="0" marR="0" lvl="0" indent="0" algn="l" rtl="0">
              <a:lnSpc>
                <a:spcPct val="100000"/>
              </a:lnSpc>
              <a:spcBef>
                <a:spcPts val="0"/>
              </a:spcBef>
              <a:spcAft>
                <a:spcPts val="0"/>
              </a:spcAft>
              <a:buClr>
                <a:srgbClr val="000000"/>
              </a:buClr>
              <a:buSzPts val="1400"/>
              <a:buFont typeface="Arial"/>
              <a:buNone/>
            </a:pPr>
            <a:endParaRPr lang="en-US" sz="11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lang="en-US" sz="11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lang="en-US" sz="1100" b="0" i="0" u="none" strike="noStrike" cap="none" dirty="0">
              <a:solidFill>
                <a:schemeClr val="dk1"/>
              </a:solidFill>
              <a:latin typeface="Calibri"/>
              <a:ea typeface="Calibri"/>
              <a:cs typeface="Calibri"/>
              <a:sym typeface="Calibri"/>
            </a:endParaRPr>
          </a:p>
          <a:p>
            <a:pPr marL="0" marR="0" lvl="0" indent="0" algn="just" rtl="0">
              <a:lnSpc>
                <a:spcPct val="115000"/>
              </a:lnSpc>
              <a:spcBef>
                <a:spcPts val="0"/>
              </a:spcBef>
              <a:spcAft>
                <a:spcPts val="0"/>
              </a:spcAft>
              <a:buClr>
                <a:srgbClr val="000000"/>
              </a:buClr>
              <a:buSzPts val="1100"/>
              <a:buFont typeface="Arial"/>
              <a:buNone/>
            </a:pPr>
            <a:endParaRPr lang="en-US" sz="1000" b="0" i="0" u="none" strike="noStrike" cap="none" dirty="0">
              <a:solidFill>
                <a:schemeClr val="dk1"/>
              </a:solidFill>
              <a:latin typeface="Calibri"/>
              <a:ea typeface="Calibri"/>
              <a:cs typeface="Calibri"/>
              <a:sym typeface="Calibri"/>
            </a:endParaRPr>
          </a:p>
          <a:p>
            <a:endParaRPr lang="en-CA" dirty="0"/>
          </a:p>
        </p:txBody>
      </p:sp>
      <p:pic>
        <p:nvPicPr>
          <p:cNvPr id="5" name="Audio 1">
            <a:hlinkClick r:id="" action="ppaction://media"/>
            <a:extLst>
              <a:ext uri="{FF2B5EF4-FFF2-40B4-BE49-F238E27FC236}">
                <a16:creationId xmlns:a16="http://schemas.microsoft.com/office/drawing/2014/main" id="{FCF39649-6343-EF8B-78A6-63E149649B1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p:transition spd="slow" advClick="0" advTm="49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35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7" name="Google Shape;267;p47"/>
          <p:cNvSpPr txBox="1"/>
          <p:nvPr/>
        </p:nvSpPr>
        <p:spPr>
          <a:xfrm>
            <a:off x="387900" y="1346042"/>
            <a:ext cx="8583598" cy="3200846"/>
          </a:xfrm>
          <a:prstGeom prst="rect">
            <a:avLst/>
          </a:prstGeom>
          <a:noFill/>
          <a:ln>
            <a:noFill/>
          </a:ln>
        </p:spPr>
        <p:txBody>
          <a:bodyPr spcFirstLastPara="1" wrap="square" lIns="91425" tIns="91425" rIns="91425" bIns="91425" anchor="t" anchorCtr="0">
            <a:spAutoFit/>
          </a:bodyPr>
          <a:lstStyle/>
          <a:p>
            <a:pPr marR="0" lvl="0" algn="l" rtl="0">
              <a:lnSpc>
                <a:spcPct val="100000"/>
              </a:lnSpc>
              <a:spcBef>
                <a:spcPts val="0"/>
              </a:spcBef>
              <a:spcAft>
                <a:spcPts val="0"/>
              </a:spcAft>
              <a:buClr>
                <a:schemeClr val="dk1"/>
              </a:buClr>
              <a:buSzPts val="1800"/>
            </a:pPr>
            <a:r>
              <a:rPr lang="en-CA" sz="2000" b="0" i="0" u="none" strike="noStrike" cap="none" dirty="0">
                <a:solidFill>
                  <a:schemeClr val="dk1"/>
                </a:solidFill>
                <a:latin typeface="Calibri"/>
                <a:ea typeface="Calibri"/>
                <a:cs typeface="Calibri"/>
                <a:sym typeface="Calibri"/>
              </a:rPr>
              <a:t>Limitations</a:t>
            </a:r>
          </a:p>
          <a:p>
            <a:pPr marR="0" lvl="0" algn="l" rtl="0">
              <a:lnSpc>
                <a:spcPct val="100000"/>
              </a:lnSpc>
              <a:spcBef>
                <a:spcPts val="0"/>
              </a:spcBef>
              <a:spcAft>
                <a:spcPts val="0"/>
              </a:spcAft>
              <a:buClr>
                <a:schemeClr val="dk1"/>
              </a:buClr>
              <a:buSzPts val="1800"/>
            </a:pPr>
            <a:endParaRPr lang="en" sz="1800" b="0" i="0" u="none" strike="noStrike" cap="none" dirty="0">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800"/>
              <a:buFont typeface="Arial"/>
              <a:buChar char="•"/>
            </a:pPr>
            <a:r>
              <a:rPr lang="en" sz="1800" b="0" i="0" u="none" strike="noStrike" cap="none" dirty="0">
                <a:solidFill>
                  <a:schemeClr val="dk1"/>
                </a:solidFill>
                <a:latin typeface="Calibri"/>
                <a:ea typeface="Calibri"/>
                <a:cs typeface="Calibri"/>
                <a:sym typeface="Calibri"/>
              </a:rPr>
              <a:t>Does not inject hooks into external scripts in the background script</a:t>
            </a:r>
            <a:endParaRPr sz="1800" b="0" i="0" u="none" strike="noStrike" cap="none" dirty="0">
              <a:solidFill>
                <a:schemeClr val="dk1"/>
              </a:solidFill>
              <a:latin typeface="Calibri"/>
              <a:ea typeface="Calibri"/>
              <a:cs typeface="Calibri"/>
              <a:sym typeface="Calibri"/>
            </a:endParaRPr>
          </a:p>
          <a:p>
            <a:pPr marL="171450" marR="0" lvl="0" indent="-57150" algn="l" rtl="0">
              <a:lnSpc>
                <a:spcPct val="100000"/>
              </a:lnSpc>
              <a:spcBef>
                <a:spcPts val="0"/>
              </a:spcBef>
              <a:spcAft>
                <a:spcPts val="0"/>
              </a:spcAft>
              <a:buClr>
                <a:schemeClr val="dk1"/>
              </a:buClr>
              <a:buSzPts val="1800"/>
              <a:buFont typeface="Arial"/>
              <a:buNone/>
            </a:pPr>
            <a:endParaRPr sz="1800" b="0" i="0" u="none" strike="noStrike" cap="none" dirty="0">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800"/>
              <a:buFont typeface="Arial"/>
              <a:buChar char="•"/>
            </a:pPr>
            <a:r>
              <a:rPr lang="en" sz="1800" b="0" i="0" u="none" strike="noStrike" cap="none" dirty="0">
                <a:solidFill>
                  <a:schemeClr val="dk1"/>
                </a:solidFill>
                <a:latin typeface="Calibri"/>
                <a:ea typeface="Calibri"/>
                <a:cs typeface="Calibri"/>
                <a:sym typeface="Calibri"/>
              </a:rPr>
              <a:t>Does not create honeypages or simulate user interactions to capture any runtime checks</a:t>
            </a:r>
            <a:endParaRPr sz="1800" b="0" i="0" u="none" strike="noStrike" cap="none" dirty="0">
              <a:solidFill>
                <a:schemeClr val="dk1"/>
              </a:solidFill>
              <a:latin typeface="Calibri"/>
              <a:ea typeface="Calibri"/>
              <a:cs typeface="Calibri"/>
              <a:sym typeface="Calibri"/>
            </a:endParaRPr>
          </a:p>
          <a:p>
            <a:pPr marL="171450" marR="0" lvl="0" indent="-57150" algn="l" rtl="0">
              <a:lnSpc>
                <a:spcPct val="100000"/>
              </a:lnSpc>
              <a:spcBef>
                <a:spcPts val="0"/>
              </a:spcBef>
              <a:spcAft>
                <a:spcPts val="0"/>
              </a:spcAft>
              <a:buClr>
                <a:schemeClr val="dk1"/>
              </a:buClr>
              <a:buSzPts val="1800"/>
              <a:buFont typeface="Arial"/>
              <a:buNone/>
            </a:pPr>
            <a:endParaRPr sz="1800" b="0" i="0" u="none" strike="noStrike" cap="none" dirty="0">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800"/>
              <a:buFont typeface="Arial"/>
              <a:buChar char="•"/>
            </a:pPr>
            <a:r>
              <a:rPr lang="en" sz="1800" b="0" i="0" u="none" strike="noStrike" cap="none" dirty="0">
                <a:solidFill>
                  <a:schemeClr val="dk1"/>
                </a:solidFill>
                <a:latin typeface="Calibri"/>
                <a:ea typeface="Calibri"/>
                <a:cs typeface="Calibri"/>
                <a:sym typeface="Calibri"/>
              </a:rPr>
              <a:t>Results are a lower bound of the issue of extensions</a:t>
            </a:r>
            <a:endParaRPr sz="1800" b="0" i="0" u="none" strike="noStrike" cap="none" dirty="0">
              <a:solidFill>
                <a:schemeClr val="dk1"/>
              </a:solidFill>
              <a:latin typeface="Calibri"/>
              <a:ea typeface="Calibri"/>
              <a:cs typeface="Calibri"/>
              <a:sym typeface="Calibri"/>
            </a:endParaRPr>
          </a:p>
          <a:p>
            <a:pPr marL="171450" marR="0" lvl="0" indent="-57150" algn="l" rtl="0">
              <a:lnSpc>
                <a:spcPct val="100000"/>
              </a:lnSpc>
              <a:spcBef>
                <a:spcPts val="0"/>
              </a:spcBef>
              <a:spcAft>
                <a:spcPts val="0"/>
              </a:spcAft>
              <a:buClr>
                <a:schemeClr val="dk1"/>
              </a:buClr>
              <a:buSzPts val="1800"/>
              <a:buFont typeface="Arial"/>
              <a:buNone/>
            </a:pPr>
            <a:endParaRPr sz="1800" b="0" i="0" u="none" strike="noStrike" cap="none" dirty="0">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800"/>
              <a:buFont typeface="Arial"/>
              <a:buChar char="•"/>
            </a:pPr>
            <a:r>
              <a:rPr lang="en" sz="1800" b="0" i="0" u="none" strike="noStrike" cap="none" dirty="0">
                <a:solidFill>
                  <a:schemeClr val="dk1"/>
                </a:solidFill>
                <a:latin typeface="Calibri"/>
                <a:ea typeface="Calibri"/>
                <a:cs typeface="Calibri"/>
                <a:sym typeface="Calibri"/>
              </a:rPr>
              <a:t>Unlikely to catch malicious extensions on conditional triggers</a:t>
            </a: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Inter"/>
              <a:ea typeface="Inter"/>
              <a:cs typeface="Inter"/>
              <a:sym typeface="Inter"/>
            </a:endParaRPr>
          </a:p>
        </p:txBody>
      </p:sp>
      <p:sp>
        <p:nvSpPr>
          <p:cNvPr id="2" name="Title 1">
            <a:extLst>
              <a:ext uri="{FF2B5EF4-FFF2-40B4-BE49-F238E27FC236}">
                <a16:creationId xmlns:a16="http://schemas.microsoft.com/office/drawing/2014/main" id="{323B1AE6-4B56-D9E9-6D47-59E2391D8F24}"/>
              </a:ext>
            </a:extLst>
          </p:cNvPr>
          <p:cNvSpPr>
            <a:spLocks noGrp="1"/>
          </p:cNvSpPr>
          <p:nvPr>
            <p:ph type="title"/>
          </p:nvPr>
        </p:nvSpPr>
        <p:spPr/>
        <p:txBody>
          <a:bodyPr>
            <a:normAutofit/>
          </a:bodyPr>
          <a:lstStyle/>
          <a:p>
            <a:r>
              <a:rPr lang="en-CA" sz="2800" b="0" i="0" u="none" strike="noStrike" cap="none" dirty="0">
                <a:solidFill>
                  <a:schemeClr val="dk1"/>
                </a:solidFill>
                <a:latin typeface="Calibri"/>
                <a:ea typeface="Calibri"/>
                <a:cs typeface="Calibri"/>
                <a:sym typeface="Calibri"/>
              </a:rPr>
              <a:t>Discussion</a:t>
            </a:r>
            <a:endParaRPr lang="en-CA" sz="2800" dirty="0"/>
          </a:p>
        </p:txBody>
      </p:sp>
      <p:pic>
        <p:nvPicPr>
          <p:cNvPr id="5" name="Audio 1">
            <a:hlinkClick r:id="" action="ppaction://media"/>
            <a:extLst>
              <a:ext uri="{FF2B5EF4-FFF2-40B4-BE49-F238E27FC236}">
                <a16:creationId xmlns:a16="http://schemas.microsoft.com/office/drawing/2014/main" id="{0F59A409-5B90-3A51-2189-E07987E802F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p:transition spd="slow" advTm="36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52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3" name="Google Shape;273;p48"/>
          <p:cNvSpPr txBox="1"/>
          <p:nvPr/>
        </p:nvSpPr>
        <p:spPr>
          <a:xfrm>
            <a:off x="387900" y="1442594"/>
            <a:ext cx="8283900" cy="2431405"/>
          </a:xfrm>
          <a:prstGeom prst="rect">
            <a:avLst/>
          </a:prstGeom>
          <a:noFill/>
          <a:ln>
            <a:noFill/>
          </a:ln>
        </p:spPr>
        <p:txBody>
          <a:bodyPr spcFirstLastPara="1" wrap="square" lIns="91425" tIns="91425" rIns="91425" bIns="91425" anchor="t" anchorCtr="0">
            <a:spAutoFit/>
          </a:bodyPr>
          <a:lstStyle/>
          <a:p>
            <a:pPr marR="0" lvl="0" algn="l" rtl="0">
              <a:lnSpc>
                <a:spcPct val="100000"/>
              </a:lnSpc>
              <a:spcBef>
                <a:spcPts val="0"/>
              </a:spcBef>
              <a:spcAft>
                <a:spcPts val="0"/>
              </a:spcAft>
              <a:buClr>
                <a:schemeClr val="dk1"/>
              </a:buClr>
              <a:buSzPts val="1800"/>
            </a:pPr>
            <a:r>
              <a:rPr lang="en-CA" sz="2000" b="0" i="0" u="none" strike="noStrike" cap="none" dirty="0">
                <a:solidFill>
                  <a:schemeClr val="dk1"/>
                </a:solidFill>
                <a:latin typeface="Calibri"/>
                <a:ea typeface="Calibri"/>
                <a:cs typeface="Calibri"/>
                <a:sym typeface="Calibri"/>
              </a:rPr>
              <a:t>Call to Action</a:t>
            </a:r>
            <a:endParaRPr lang="en" sz="2000" b="0" i="0" u="none" strike="noStrike" cap="none" dirty="0">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800"/>
              <a:buFont typeface="Arial"/>
              <a:buChar char="•"/>
            </a:pPr>
            <a:endParaRPr lang="en" sz="1800" b="0" i="0" u="none" strike="noStrike" cap="none" dirty="0">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800"/>
              <a:buFont typeface="Arial"/>
              <a:buChar char="•"/>
            </a:pPr>
            <a:r>
              <a:rPr lang="en" sz="1800" b="0" i="0" u="none" strike="noStrike" cap="none" dirty="0">
                <a:solidFill>
                  <a:schemeClr val="dk1"/>
                </a:solidFill>
                <a:latin typeface="Calibri"/>
                <a:ea typeface="Calibri"/>
                <a:cs typeface="Calibri"/>
                <a:sym typeface="Calibri"/>
              </a:rPr>
              <a:t>Inadvertent header modifications by extensions undermine user security.</a:t>
            </a:r>
            <a:endParaRPr sz="1800" b="0" i="0" u="none" strike="noStrike" cap="none" dirty="0">
              <a:solidFill>
                <a:schemeClr val="dk1"/>
              </a:solidFill>
              <a:latin typeface="Calibri"/>
              <a:ea typeface="Calibri"/>
              <a:cs typeface="Calibri"/>
              <a:sym typeface="Calibri"/>
            </a:endParaRPr>
          </a:p>
          <a:p>
            <a:pPr marL="171450" marR="0" lvl="0" indent="-57150" algn="l" rtl="0">
              <a:lnSpc>
                <a:spcPct val="100000"/>
              </a:lnSpc>
              <a:spcBef>
                <a:spcPts val="0"/>
              </a:spcBef>
              <a:spcAft>
                <a:spcPts val="0"/>
              </a:spcAft>
              <a:buClr>
                <a:schemeClr val="dk1"/>
              </a:buClr>
              <a:buSzPts val="1800"/>
              <a:buFont typeface="Arial"/>
              <a:buNone/>
            </a:pPr>
            <a:endParaRPr sz="1800" b="0" i="0" u="none" strike="noStrike" cap="none" dirty="0">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800"/>
              <a:buFont typeface="Arial"/>
              <a:buChar char="•"/>
            </a:pPr>
            <a:r>
              <a:rPr lang="en" sz="1800" b="0" i="0" u="none" strike="noStrike" cap="none" dirty="0">
                <a:solidFill>
                  <a:schemeClr val="dk1"/>
                </a:solidFill>
                <a:latin typeface="Calibri"/>
                <a:ea typeface="Calibri"/>
                <a:cs typeface="Calibri"/>
                <a:sym typeface="Calibri"/>
              </a:rPr>
              <a:t>Extension vetting process including an analysis pipeline to inform users of potential risks automatically.</a:t>
            </a:r>
            <a:endParaRPr sz="1800" b="0" i="0" u="none" strike="noStrike" cap="none" dirty="0">
              <a:solidFill>
                <a:schemeClr val="dk1"/>
              </a:solidFill>
              <a:latin typeface="Calibri"/>
              <a:ea typeface="Calibri"/>
              <a:cs typeface="Calibri"/>
              <a:sym typeface="Calibri"/>
            </a:endParaRPr>
          </a:p>
          <a:p>
            <a:pPr marL="171450" marR="0" lvl="0" indent="-57150" algn="l" rtl="0">
              <a:lnSpc>
                <a:spcPct val="100000"/>
              </a:lnSpc>
              <a:spcBef>
                <a:spcPts val="0"/>
              </a:spcBef>
              <a:spcAft>
                <a:spcPts val="0"/>
              </a:spcAft>
              <a:buClr>
                <a:schemeClr val="dk1"/>
              </a:buClr>
              <a:buSzPts val="1800"/>
              <a:buFont typeface="Arial"/>
              <a:buNone/>
            </a:pPr>
            <a:endParaRPr sz="1800" b="0" i="0" u="none" strike="noStrike" cap="none" dirty="0">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800"/>
              <a:buFont typeface="Arial"/>
              <a:buChar char="•"/>
            </a:pPr>
            <a:r>
              <a:rPr lang="en" sz="1800" b="0" i="0" u="none" strike="noStrike" cap="none" dirty="0">
                <a:solidFill>
                  <a:schemeClr val="dk1"/>
                </a:solidFill>
                <a:latin typeface="Calibri"/>
                <a:ea typeface="Calibri"/>
                <a:cs typeface="Calibri"/>
                <a:sym typeface="Calibri"/>
              </a:rPr>
              <a:t>The pipeline can be integrated into the vetting process for Google and Mozilla.</a:t>
            </a:r>
            <a:endParaRPr sz="1800" b="0" i="0" u="none" strike="noStrike" cap="none" dirty="0">
              <a:solidFill>
                <a:schemeClr val="dk1"/>
              </a:solidFill>
              <a:latin typeface="Calibri"/>
              <a:ea typeface="Calibri"/>
              <a:cs typeface="Calibri"/>
              <a:sym typeface="Calibri"/>
            </a:endParaRPr>
          </a:p>
        </p:txBody>
      </p:sp>
      <p:sp>
        <p:nvSpPr>
          <p:cNvPr id="5" name="Title 4">
            <a:extLst>
              <a:ext uri="{FF2B5EF4-FFF2-40B4-BE49-F238E27FC236}">
                <a16:creationId xmlns:a16="http://schemas.microsoft.com/office/drawing/2014/main" id="{2CF3828E-1D42-54C2-1B9E-EE8145C06249}"/>
              </a:ext>
            </a:extLst>
          </p:cNvPr>
          <p:cNvSpPr>
            <a:spLocks noGrp="1"/>
          </p:cNvSpPr>
          <p:nvPr>
            <p:ph type="title"/>
          </p:nvPr>
        </p:nvSpPr>
        <p:spPr/>
        <p:txBody>
          <a:bodyPr/>
          <a:lstStyle/>
          <a:p>
            <a:r>
              <a:rPr lang="en-CA" sz="2800" b="0" i="0" u="none" strike="noStrike" cap="none" dirty="0">
                <a:solidFill>
                  <a:schemeClr val="dk1"/>
                </a:solidFill>
                <a:latin typeface="Calibri"/>
                <a:ea typeface="Calibri"/>
                <a:cs typeface="Calibri"/>
                <a:sym typeface="Calibri"/>
              </a:rPr>
              <a:t>Discussion</a:t>
            </a:r>
            <a:endParaRPr lang="en-CA" dirty="0"/>
          </a:p>
        </p:txBody>
      </p:sp>
      <p:pic>
        <p:nvPicPr>
          <p:cNvPr id="8" name="Audio 3">
            <a:hlinkClick r:id="" action="ppaction://media"/>
            <a:extLst>
              <a:ext uri="{FF2B5EF4-FFF2-40B4-BE49-F238E27FC236}">
                <a16:creationId xmlns:a16="http://schemas.microsoft.com/office/drawing/2014/main" id="{1CDB3C0B-7C1C-C006-BA64-C31E2A21D6B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p:transition spd="slow" advTm="4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80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9" name="Google Shape;279;p49"/>
          <p:cNvSpPr txBox="1"/>
          <p:nvPr/>
        </p:nvSpPr>
        <p:spPr>
          <a:xfrm>
            <a:off x="387900" y="1489825"/>
            <a:ext cx="3999900" cy="3078900"/>
          </a:xfrm>
          <a:prstGeom prst="rect">
            <a:avLst/>
          </a:prstGeom>
          <a:noFill/>
          <a:ln>
            <a:noFill/>
          </a:ln>
        </p:spPr>
        <p:txBody>
          <a:bodyPr spcFirstLastPara="1" wrap="square" lIns="91425" tIns="91425" rIns="91425" bIns="91425" anchor="t" anchorCtr="0">
            <a:normAutofit/>
          </a:bodyPr>
          <a:lstStyle/>
          <a:p>
            <a:pPr marL="171450" marR="0" lvl="0" indent="-171450" algn="l" rtl="0">
              <a:lnSpc>
                <a:spcPct val="100000"/>
              </a:lnSpc>
              <a:spcBef>
                <a:spcPts val="0"/>
              </a:spcBef>
              <a:spcAft>
                <a:spcPts val="0"/>
              </a:spcAft>
              <a:buClr>
                <a:schemeClr val="dk1"/>
              </a:buClr>
              <a:buSzPts val="1800"/>
              <a:buFont typeface="Arial"/>
              <a:buChar char="•"/>
            </a:pPr>
            <a:r>
              <a:rPr lang="en" sz="1800" b="0" i="0" u="none" strike="noStrike" cap="none">
                <a:solidFill>
                  <a:schemeClr val="dk1"/>
                </a:solidFill>
                <a:latin typeface="Calibri"/>
                <a:ea typeface="Calibri"/>
                <a:cs typeface="Calibri"/>
                <a:sym typeface="Calibri"/>
              </a:rPr>
              <a:t>Browser extensions that modify security-related headers inadvertently</a:t>
            </a:r>
            <a:endParaRPr/>
          </a:p>
          <a:p>
            <a:pPr marL="171450" marR="0" lvl="0" indent="-571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800"/>
              <a:buFont typeface="Arial"/>
              <a:buChar char="•"/>
            </a:pPr>
            <a:r>
              <a:rPr lang="en" sz="1800" b="0" i="0" u="none" strike="noStrike" cap="none">
                <a:solidFill>
                  <a:schemeClr val="dk1"/>
                </a:solidFill>
                <a:latin typeface="Calibri"/>
                <a:ea typeface="Calibri"/>
                <a:cs typeface="Calibri"/>
                <a:sym typeface="Calibri"/>
              </a:rPr>
              <a:t>An automated framework was presented to identify such extensions and analyze them dynamically.</a:t>
            </a:r>
            <a:endParaRPr/>
          </a:p>
          <a:p>
            <a:pPr marL="171450" marR="0" lvl="0" indent="-5715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800"/>
              <a:buFont typeface="Arial"/>
              <a:buChar char="•"/>
            </a:pPr>
            <a:r>
              <a:rPr lang="en" sz="1800" b="0" i="0" u="none" strike="noStrike" cap="none">
                <a:solidFill>
                  <a:schemeClr val="dk1"/>
                </a:solidFill>
                <a:latin typeface="Calibri"/>
                <a:ea typeface="Calibri"/>
                <a:cs typeface="Calibri"/>
                <a:sym typeface="Calibri"/>
              </a:rPr>
              <a:t>The pipeline used can be incorporated into store operators' vetting process to issue warnings automatically.</a:t>
            </a:r>
            <a:endParaRPr/>
          </a:p>
          <a:p>
            <a:pPr marL="457200" marR="0" lvl="0" indent="-228600" algn="l" rtl="0">
              <a:lnSpc>
                <a:spcPct val="115000"/>
              </a:lnSpc>
              <a:spcBef>
                <a:spcPts val="0"/>
              </a:spcBef>
              <a:spcAft>
                <a:spcPts val="600"/>
              </a:spcAft>
              <a:buClr>
                <a:schemeClr val="dk1"/>
              </a:buClr>
              <a:buSzPts val="1400"/>
              <a:buFont typeface="Roboto"/>
              <a:buNone/>
            </a:pPr>
            <a:endParaRPr sz="1400" b="0" i="0" u="none" strike="noStrike" cap="none">
              <a:solidFill>
                <a:schemeClr val="dk1"/>
              </a:solidFill>
              <a:latin typeface="Calibri"/>
              <a:ea typeface="Calibri"/>
              <a:cs typeface="Calibri"/>
              <a:sym typeface="Calibri"/>
            </a:endParaRPr>
          </a:p>
        </p:txBody>
      </p:sp>
      <p:pic>
        <p:nvPicPr>
          <p:cNvPr id="280" name="Google Shape;280;p49" descr="How to write an excellent thesis conclusion [with examples] - Paperpile"/>
          <p:cNvPicPr preferRelativeResize="0"/>
          <p:nvPr/>
        </p:nvPicPr>
        <p:blipFill rotWithShape="1">
          <a:blip r:embed="rId5">
            <a:alphaModFix/>
          </a:blip>
          <a:srcRect l="21355" t="13855" r="12152" b="14184"/>
          <a:stretch/>
        </p:blipFill>
        <p:spPr>
          <a:xfrm>
            <a:off x="5578414" y="1401758"/>
            <a:ext cx="3007732" cy="3255034"/>
          </a:xfrm>
          <a:prstGeom prst="rect">
            <a:avLst/>
          </a:prstGeom>
          <a:noFill/>
          <a:ln>
            <a:noFill/>
          </a:ln>
        </p:spPr>
      </p:pic>
      <p:sp>
        <p:nvSpPr>
          <p:cNvPr id="2" name="Title 1">
            <a:extLst>
              <a:ext uri="{FF2B5EF4-FFF2-40B4-BE49-F238E27FC236}">
                <a16:creationId xmlns:a16="http://schemas.microsoft.com/office/drawing/2014/main" id="{8CADCFA6-51A0-2B4F-D13D-7EDC82A89AAC}"/>
              </a:ext>
            </a:extLst>
          </p:cNvPr>
          <p:cNvSpPr>
            <a:spLocks noGrp="1"/>
          </p:cNvSpPr>
          <p:nvPr>
            <p:ph type="title"/>
          </p:nvPr>
        </p:nvSpPr>
        <p:spPr/>
        <p:txBody>
          <a:bodyPr>
            <a:normAutofit/>
          </a:bodyPr>
          <a:lstStyle/>
          <a:p>
            <a:r>
              <a:rPr lang="en-CA" sz="3000" b="0" i="0" u="none" strike="noStrike" cap="none" dirty="0">
                <a:solidFill>
                  <a:schemeClr val="dk1"/>
                </a:solidFill>
                <a:latin typeface="Calibri"/>
                <a:ea typeface="Calibri"/>
                <a:cs typeface="Calibri"/>
                <a:sym typeface="Calibri"/>
              </a:rPr>
              <a:t>Conclusion</a:t>
            </a:r>
            <a:endParaRPr lang="en-CA" dirty="0"/>
          </a:p>
        </p:txBody>
      </p:sp>
      <p:pic>
        <p:nvPicPr>
          <p:cNvPr id="5" name="Audio 3">
            <a:hlinkClick r:id="" action="ppaction://media"/>
            <a:extLst>
              <a:ext uri="{FF2B5EF4-FFF2-40B4-BE49-F238E27FC236}">
                <a16:creationId xmlns:a16="http://schemas.microsoft.com/office/drawing/2014/main" id="{B77CDCB2-8F3A-F361-5E81-99FE0FA0968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20980" y="4114800"/>
            <a:ext cx="812800" cy="812800"/>
          </a:xfrm>
          <a:prstGeom prst="rect">
            <a:avLst/>
          </a:prstGeom>
        </p:spPr>
      </p:pic>
    </p:spTree>
  </p:cSld>
  <p:clrMapOvr>
    <a:masterClrMapping/>
  </p:clrMapOvr>
  <p:transition spd="slow" advTm="28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3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50"/>
          <p:cNvSpPr txBox="1"/>
          <p:nvPr/>
        </p:nvSpPr>
        <p:spPr>
          <a:xfrm>
            <a:off x="0" y="0"/>
            <a:ext cx="80769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D1D5DB"/>
              </a:solidFill>
              <a:highlight>
                <a:srgbClr val="444654"/>
              </a:highlight>
              <a:latin typeface="Roboto"/>
              <a:ea typeface="Roboto"/>
              <a:cs typeface="Roboto"/>
              <a:sym typeface="Roboto"/>
            </a:endParaRPr>
          </a:p>
        </p:txBody>
      </p:sp>
      <p:sp>
        <p:nvSpPr>
          <p:cNvPr id="286" name="Google Shape;286;p50"/>
          <p:cNvSpPr txBox="1"/>
          <p:nvPr/>
        </p:nvSpPr>
        <p:spPr>
          <a:xfrm>
            <a:off x="338137" y="2202433"/>
            <a:ext cx="8805863" cy="738633"/>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 sz="3600" b="1" i="0" u="none" strike="noStrike" cap="none">
                <a:solidFill>
                  <a:schemeClr val="dk1"/>
                </a:solidFill>
                <a:latin typeface="League Spartan"/>
                <a:ea typeface="League Spartan"/>
                <a:cs typeface="League Spartan"/>
                <a:sym typeface="League Spartan"/>
              </a:rPr>
              <a:t>Thank You</a:t>
            </a:r>
            <a:endParaRPr sz="2000" b="0" i="0" u="none" strike="noStrike" cap="none">
              <a:solidFill>
                <a:srgbClr val="000000"/>
              </a:solidFill>
              <a:latin typeface="Arial"/>
              <a:ea typeface="Arial"/>
              <a:cs typeface="Arial"/>
              <a:sym typeface="Arial"/>
            </a:endParaRPr>
          </a:p>
        </p:txBody>
      </p:sp>
      <p:pic>
        <p:nvPicPr>
          <p:cNvPr id="2" name="Audio 1">
            <a:hlinkClick r:id="" action="ppaction://media"/>
            <a:extLst>
              <a:ext uri="{FF2B5EF4-FFF2-40B4-BE49-F238E27FC236}">
                <a16:creationId xmlns:a16="http://schemas.microsoft.com/office/drawing/2014/main" id="{2C5C5C59-9CFD-DAD6-AC2B-426FA31A929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27"/>
          <p:cNvSpPr txBox="1"/>
          <p:nvPr/>
        </p:nvSpPr>
        <p:spPr>
          <a:xfrm>
            <a:off x="375250" y="1458271"/>
            <a:ext cx="7967100" cy="507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dirty="0">
                <a:solidFill>
                  <a:schemeClr val="dk1"/>
                </a:solidFill>
                <a:latin typeface="Calibri"/>
                <a:ea typeface="Calibri"/>
                <a:cs typeface="Calibri"/>
                <a:sym typeface="Calibri"/>
              </a:rPr>
              <a:t>A browser extension is a small software module for customizing a web browser.</a:t>
            </a: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Calibri"/>
              <a:ea typeface="Calibri"/>
              <a:cs typeface="Calibri"/>
              <a:sym typeface="Calibri"/>
            </a:endParaRPr>
          </a:p>
        </p:txBody>
      </p:sp>
      <p:sp>
        <p:nvSpPr>
          <p:cNvPr id="122" name="Google Shape;122;p27"/>
          <p:cNvSpPr txBox="1"/>
          <p:nvPr/>
        </p:nvSpPr>
        <p:spPr>
          <a:xfrm>
            <a:off x="375250" y="1871879"/>
            <a:ext cx="4910572" cy="2791033"/>
          </a:xfrm>
          <a:prstGeom prst="rect">
            <a:avLst/>
          </a:prstGeom>
          <a:noFill/>
          <a:ln>
            <a:noFill/>
          </a:ln>
        </p:spPr>
        <p:txBody>
          <a:bodyPr spcFirstLastPara="1" wrap="square" lIns="91425" tIns="91425" rIns="91425" bIns="91425" anchor="t" anchorCtr="0">
            <a:noAutofit/>
          </a:bodyPr>
          <a:lstStyle/>
          <a:p>
            <a:pPr marL="0" marR="0" lvl="1" indent="0" algn="l" rtl="0">
              <a:lnSpc>
                <a:spcPct val="110000"/>
              </a:lnSpc>
              <a:spcBef>
                <a:spcPts val="0"/>
              </a:spcBef>
              <a:spcAft>
                <a:spcPts val="0"/>
              </a:spcAft>
              <a:buNone/>
            </a:pPr>
            <a:r>
              <a:rPr lang="en" sz="1800" b="0" i="0" u="none" strike="noStrike" cap="none" dirty="0">
                <a:solidFill>
                  <a:schemeClr val="dk1"/>
                </a:solidFill>
                <a:latin typeface="Calibri"/>
                <a:ea typeface="Calibri"/>
                <a:cs typeface="Calibri"/>
                <a:sym typeface="Calibri"/>
              </a:rPr>
              <a:t>Impact of Browser Extensions on Web Security</a:t>
            </a:r>
            <a:endParaRPr sz="3200" b="0" i="0" u="none" strike="noStrike" cap="none" dirty="0">
              <a:solidFill>
                <a:schemeClr val="dk1"/>
              </a:solidFill>
              <a:latin typeface="Calibri"/>
              <a:ea typeface="Calibri"/>
              <a:cs typeface="Calibri"/>
              <a:sym typeface="Calibri"/>
            </a:endParaRPr>
          </a:p>
          <a:p>
            <a:pPr marL="285750" lvl="8" indent="-285750">
              <a:lnSpc>
                <a:spcPct val="120000"/>
              </a:lnSpc>
              <a:buClr>
                <a:schemeClr val="dk1"/>
              </a:buClr>
              <a:buSzPts val="1800"/>
              <a:buFont typeface="Arial" panose="020B0604020202020204" pitchFamily="34" charset="0"/>
              <a:buChar char="•"/>
            </a:pPr>
            <a:r>
              <a:rPr lang="en" sz="1600"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Tampering the HTTP header</a:t>
            </a:r>
            <a:endParaRPr sz="1600"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endParaRPr>
          </a:p>
          <a:p>
            <a:pPr marL="285750" lvl="7" indent="-285750">
              <a:lnSpc>
                <a:spcPct val="120000"/>
              </a:lnSpc>
              <a:buClr>
                <a:schemeClr val="dk1"/>
              </a:buClr>
              <a:buSzPts val="1800"/>
              <a:buFont typeface="Arial" panose="020B0604020202020204" pitchFamily="34" charset="0"/>
              <a:buChar char="•"/>
            </a:pPr>
            <a:r>
              <a:rPr lang="en" sz="1600"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Disabling well-configured security mechanisms</a:t>
            </a:r>
            <a:endParaRPr sz="1600"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endParaRPr>
          </a:p>
          <a:p>
            <a:pPr marL="285750" lvl="7" indent="-285750">
              <a:lnSpc>
                <a:spcPct val="120000"/>
              </a:lnSpc>
              <a:buClr>
                <a:schemeClr val="dk1"/>
              </a:buClr>
              <a:buSzPts val="1800"/>
              <a:buFont typeface="Arial" panose="020B0604020202020204" pitchFamily="34" charset="0"/>
              <a:buChar char="•"/>
            </a:pPr>
            <a:r>
              <a:rPr lang="en" sz="1600"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Data Theft, Ad Injection and History Sniffing</a:t>
            </a:r>
            <a:endParaRPr sz="1600"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dirty="0">
                <a:solidFill>
                  <a:schemeClr val="dk1"/>
                </a:solidFill>
                <a:latin typeface="Calibri"/>
                <a:ea typeface="Calibri"/>
                <a:cs typeface="Calibri"/>
                <a:sym typeface="Calibri"/>
              </a:rPr>
              <a:t>How to mitigate this research gap?</a:t>
            </a:r>
            <a:endParaRPr sz="1800" b="0" i="0" u="none" strike="noStrike" cap="none" dirty="0">
              <a:solidFill>
                <a:schemeClr val="dk1"/>
              </a:solidFill>
              <a:latin typeface="Calibri"/>
              <a:ea typeface="Calibri"/>
              <a:cs typeface="Calibri"/>
              <a:sym typeface="Calibri"/>
            </a:endParaRPr>
          </a:p>
          <a:p>
            <a:pPr marL="0" marR="0" lvl="1" indent="0" algn="l" rtl="0">
              <a:lnSpc>
                <a:spcPct val="110000"/>
              </a:lnSpc>
              <a:spcBef>
                <a:spcPts val="0"/>
              </a:spcBef>
              <a:spcAft>
                <a:spcPts val="0"/>
              </a:spcAft>
              <a:buNone/>
            </a:pPr>
            <a:r>
              <a:rPr lang="en" sz="1600" b="0" i="0" u="none" strike="noStrike" cap="none" dirty="0">
                <a:solidFill>
                  <a:schemeClr val="dk1"/>
                </a:solidFill>
                <a:latin typeface="Calibri"/>
                <a:ea typeface="Calibri"/>
                <a:cs typeface="Calibri"/>
                <a:sym typeface="Calibri"/>
              </a:rPr>
              <a:t>An automated pipeline is introduced to detect browser extensions that modify security headers in web applications.</a:t>
            </a:r>
            <a:endParaRPr sz="1600" b="0" i="0" u="none" strike="noStrike" cap="none" dirty="0">
              <a:solidFill>
                <a:schemeClr val="dk1"/>
              </a:solidFill>
              <a:latin typeface="Calibri"/>
              <a:ea typeface="Calibri"/>
              <a:cs typeface="Calibri"/>
              <a:sym typeface="Calibri"/>
            </a:endParaRPr>
          </a:p>
          <a:p>
            <a:pPr marL="171450" marR="0" lvl="1" indent="-57150" algn="l" rtl="0">
              <a:lnSpc>
                <a:spcPct val="110000"/>
              </a:lnSpc>
              <a:spcBef>
                <a:spcPts val="0"/>
              </a:spcBef>
              <a:spcAft>
                <a:spcPts val="0"/>
              </a:spcAft>
              <a:buClr>
                <a:schemeClr val="dk1"/>
              </a:buClr>
              <a:buSzPts val="1800"/>
              <a:buFont typeface="Arial"/>
              <a:buNone/>
            </a:pPr>
            <a:endParaRPr sz="1600" b="0" i="0" u="none" strike="noStrike" cap="none" dirty="0">
              <a:solidFill>
                <a:schemeClr val="dk1"/>
              </a:solidFill>
              <a:latin typeface="Calibri"/>
              <a:ea typeface="Calibri"/>
              <a:cs typeface="Calibri"/>
              <a:sym typeface="Calibri"/>
            </a:endParaRPr>
          </a:p>
          <a:p>
            <a:pPr marL="171450" marR="0" lvl="1" indent="-57150" algn="l" rtl="0">
              <a:lnSpc>
                <a:spcPct val="110000"/>
              </a:lnSpc>
              <a:spcBef>
                <a:spcPts val="0"/>
              </a:spcBef>
              <a:spcAft>
                <a:spcPts val="0"/>
              </a:spcAft>
              <a:buClr>
                <a:schemeClr val="dk1"/>
              </a:buClr>
              <a:buSzPts val="1800"/>
              <a:buFont typeface="Arial"/>
              <a:buNone/>
            </a:pPr>
            <a:endParaRPr sz="16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Calibri"/>
              <a:ea typeface="Calibri"/>
              <a:cs typeface="Calibri"/>
              <a:sym typeface="Calibri"/>
            </a:endParaRPr>
          </a:p>
          <a:p>
            <a:pPr marL="0" marR="0" lvl="0" indent="0" algn="just" rtl="0">
              <a:lnSpc>
                <a:spcPct val="115000"/>
              </a:lnSpc>
              <a:spcBef>
                <a:spcPts val="0"/>
              </a:spcBef>
              <a:spcAft>
                <a:spcPts val="0"/>
              </a:spcAft>
              <a:buClr>
                <a:srgbClr val="000000"/>
              </a:buClr>
              <a:buSzPts val="1100"/>
              <a:buFont typeface="Arial"/>
              <a:buNone/>
            </a:pPr>
            <a:endParaRPr sz="1100" b="0" i="0" u="none" strike="noStrike" cap="none" dirty="0">
              <a:solidFill>
                <a:schemeClr val="dk1"/>
              </a:solidFill>
              <a:latin typeface="Calibri"/>
              <a:ea typeface="Calibri"/>
              <a:cs typeface="Calibri"/>
              <a:sym typeface="Calibri"/>
            </a:endParaRPr>
          </a:p>
        </p:txBody>
      </p:sp>
      <p:pic>
        <p:nvPicPr>
          <p:cNvPr id="123" name="Google Shape;123;p27" descr="85+ Web Browser Market Share &amp; Usage Statistics (2022)"/>
          <p:cNvPicPr preferRelativeResize="0"/>
          <p:nvPr/>
        </p:nvPicPr>
        <p:blipFill rotWithShape="1">
          <a:blip r:embed="rId5">
            <a:alphaModFix/>
          </a:blip>
          <a:srcRect/>
          <a:stretch/>
        </p:blipFill>
        <p:spPr>
          <a:xfrm>
            <a:off x="5285822" y="1966171"/>
            <a:ext cx="3720278" cy="2303124"/>
          </a:xfrm>
          <a:prstGeom prst="rect">
            <a:avLst/>
          </a:prstGeom>
          <a:noFill/>
          <a:ln>
            <a:noFill/>
          </a:ln>
        </p:spPr>
      </p:pic>
      <p:sp>
        <p:nvSpPr>
          <p:cNvPr id="2" name="Title 1">
            <a:extLst>
              <a:ext uri="{FF2B5EF4-FFF2-40B4-BE49-F238E27FC236}">
                <a16:creationId xmlns:a16="http://schemas.microsoft.com/office/drawing/2014/main" id="{678903CA-DB3E-B971-A08F-4E0035522DDD}"/>
              </a:ext>
            </a:extLst>
          </p:cNvPr>
          <p:cNvSpPr>
            <a:spLocks noGrp="1"/>
          </p:cNvSpPr>
          <p:nvPr>
            <p:ph type="title"/>
          </p:nvPr>
        </p:nvSpPr>
        <p:spPr/>
        <p:txBody>
          <a:bodyPr>
            <a:normAutofit/>
          </a:bodyPr>
          <a:lstStyle/>
          <a:p>
            <a:r>
              <a:rPr lang="en" sz="2800" b="0" i="0" u="none" strike="noStrike" cap="none" dirty="0">
                <a:solidFill>
                  <a:schemeClr val="dk1"/>
                </a:solidFill>
                <a:latin typeface="Calibri"/>
                <a:ea typeface="Calibri"/>
                <a:cs typeface="Calibri"/>
                <a:sym typeface="Calibri"/>
              </a:rPr>
              <a:t>Introduction</a:t>
            </a:r>
            <a:endParaRPr lang="en-CA" sz="2800" dirty="0"/>
          </a:p>
        </p:txBody>
      </p:sp>
      <p:pic>
        <p:nvPicPr>
          <p:cNvPr id="4" name="Audio 1">
            <a:hlinkClick r:id="" action="ppaction://media"/>
            <a:extLst>
              <a:ext uri="{FF2B5EF4-FFF2-40B4-BE49-F238E27FC236}">
                <a16:creationId xmlns:a16="http://schemas.microsoft.com/office/drawing/2014/main" id="{54570B95-9230-93DB-97BC-AE337D3A76B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p:transition spd="slow" advClick="0" advTm="10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290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8"/>
          <p:cNvSpPr txBox="1"/>
          <p:nvPr/>
        </p:nvSpPr>
        <p:spPr>
          <a:xfrm>
            <a:off x="318219" y="561759"/>
            <a:ext cx="7746000" cy="507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dirty="0">
              <a:solidFill>
                <a:schemeClr val="dk1"/>
              </a:solidFill>
              <a:latin typeface="Calibri"/>
              <a:ea typeface="Calibri"/>
              <a:cs typeface="Calibri"/>
              <a:sym typeface="Calibri"/>
            </a:endParaRPr>
          </a:p>
        </p:txBody>
      </p:sp>
      <p:sp>
        <p:nvSpPr>
          <p:cNvPr id="129" name="Google Shape;129;p28"/>
          <p:cNvSpPr txBox="1"/>
          <p:nvPr/>
        </p:nvSpPr>
        <p:spPr>
          <a:xfrm>
            <a:off x="508000" y="2494084"/>
            <a:ext cx="8498100" cy="5079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1100"/>
              <a:buFont typeface="Arial"/>
              <a:buNone/>
            </a:pPr>
            <a:endParaRPr sz="1100" b="0" i="0" u="none" strike="noStrike" cap="none">
              <a:solidFill>
                <a:schemeClr val="dk1"/>
              </a:solidFill>
              <a:latin typeface="Arial"/>
              <a:ea typeface="Arial"/>
              <a:cs typeface="Arial"/>
              <a:sym typeface="Arial"/>
            </a:endParaRPr>
          </a:p>
        </p:txBody>
      </p:sp>
      <p:pic>
        <p:nvPicPr>
          <p:cNvPr id="130" name="Google Shape;130;p28"/>
          <p:cNvPicPr preferRelativeResize="0"/>
          <p:nvPr/>
        </p:nvPicPr>
        <p:blipFill rotWithShape="1">
          <a:blip r:embed="rId5">
            <a:alphaModFix/>
          </a:blip>
          <a:srcRect/>
          <a:stretch/>
        </p:blipFill>
        <p:spPr>
          <a:xfrm>
            <a:off x="5022867" y="3157928"/>
            <a:ext cx="3631002" cy="1815501"/>
          </a:xfrm>
          <a:prstGeom prst="rect">
            <a:avLst/>
          </a:prstGeom>
          <a:noFill/>
          <a:ln>
            <a:noFill/>
          </a:ln>
        </p:spPr>
      </p:pic>
      <p:sp>
        <p:nvSpPr>
          <p:cNvPr id="2" name="Title 1">
            <a:extLst>
              <a:ext uri="{FF2B5EF4-FFF2-40B4-BE49-F238E27FC236}">
                <a16:creationId xmlns:a16="http://schemas.microsoft.com/office/drawing/2014/main" id="{2B507B92-EFE1-1F8B-C0C8-B7D41140AA4E}"/>
              </a:ext>
            </a:extLst>
          </p:cNvPr>
          <p:cNvSpPr>
            <a:spLocks noGrp="1"/>
          </p:cNvSpPr>
          <p:nvPr>
            <p:ph type="title"/>
          </p:nvPr>
        </p:nvSpPr>
        <p:spPr/>
        <p:txBody>
          <a:bodyPr>
            <a:noAutofit/>
          </a:bodyPr>
          <a:lstStyle/>
          <a:p>
            <a:r>
              <a:rPr lang="en-CA" sz="2800" b="0" i="0" u="none" strike="noStrike" cap="none" dirty="0">
                <a:solidFill>
                  <a:schemeClr val="dk1"/>
                </a:solidFill>
                <a:latin typeface="Calibri"/>
                <a:ea typeface="Calibri"/>
                <a:cs typeface="Calibri"/>
                <a:sym typeface="Calibri"/>
              </a:rPr>
              <a:t>Background and Related Work</a:t>
            </a:r>
            <a:endParaRPr lang="en-CA" sz="2800" dirty="0"/>
          </a:p>
        </p:txBody>
      </p:sp>
      <p:sp>
        <p:nvSpPr>
          <p:cNvPr id="131" name="Google Shape;131;p28"/>
          <p:cNvSpPr txBox="1">
            <a:spLocks noGrp="1"/>
          </p:cNvSpPr>
          <p:nvPr>
            <p:ph type="body" idx="1"/>
          </p:nvPr>
        </p:nvSpPr>
        <p:spPr>
          <a:xfrm>
            <a:off x="387900" y="1330799"/>
            <a:ext cx="3999900" cy="3078900"/>
          </a:xfrm>
          <a:prstGeom prst="rect">
            <a:avLst/>
          </a:prstGeom>
          <a:noFill/>
          <a:ln>
            <a:noFill/>
          </a:ln>
        </p:spPr>
        <p:txBody>
          <a:bodyPr spcFirstLastPara="1" wrap="square" lIns="91425" tIns="91425" rIns="91425" bIns="91425" anchor="t" anchorCtr="0">
            <a:normAutofit lnSpcReduction="10000"/>
          </a:bodyPr>
          <a:lstStyle/>
          <a:p>
            <a:pPr marL="0" marR="0" lvl="0" indent="0" algn="l" rtl="0">
              <a:lnSpc>
                <a:spcPct val="100000"/>
              </a:lnSpc>
              <a:spcBef>
                <a:spcPts val="0"/>
              </a:spcBef>
              <a:spcAft>
                <a:spcPts val="0"/>
              </a:spcAft>
              <a:buSzPts val="1200"/>
              <a:buNone/>
            </a:pPr>
            <a:endParaRPr dirty="0">
              <a:solidFill>
                <a:schemeClr val="dk1"/>
              </a:solidFill>
              <a:latin typeface="Inter"/>
              <a:ea typeface="Inter"/>
              <a:cs typeface="Inter"/>
              <a:sym typeface="Inter"/>
            </a:endParaRPr>
          </a:p>
          <a:p>
            <a:pPr marL="0" lvl="0" indent="0" algn="l" rtl="0">
              <a:lnSpc>
                <a:spcPct val="120000"/>
              </a:lnSpc>
              <a:spcBef>
                <a:spcPts val="0"/>
              </a:spcBef>
              <a:spcAft>
                <a:spcPts val="0"/>
              </a:spcAft>
              <a:buSzPts val="1800"/>
              <a:buNone/>
            </a:pPr>
            <a:r>
              <a:rPr lang="en" sz="2000" dirty="0">
                <a:latin typeface="Calibri"/>
                <a:ea typeface="Calibri"/>
                <a:cs typeface="Calibri"/>
                <a:sym typeface="Calibri"/>
              </a:rPr>
              <a:t>Security-related Response Headers</a:t>
            </a:r>
          </a:p>
          <a:p>
            <a:pPr marL="0" lvl="0" indent="0" algn="l" rtl="0">
              <a:lnSpc>
                <a:spcPct val="120000"/>
              </a:lnSpc>
              <a:spcBef>
                <a:spcPts val="0"/>
              </a:spcBef>
              <a:spcAft>
                <a:spcPts val="0"/>
              </a:spcAft>
              <a:buSzPts val="1800"/>
              <a:buNone/>
            </a:pPr>
            <a:endParaRPr sz="2000" dirty="0"/>
          </a:p>
          <a:p>
            <a:pPr marL="285750" indent="-285750">
              <a:lnSpc>
                <a:spcPct val="120000"/>
              </a:lnSpc>
              <a:buSzPts val="1800"/>
              <a:buFont typeface="Arial" panose="020B0604020202020204" pitchFamily="34" charset="0"/>
              <a:buChar char="•"/>
            </a:pPr>
            <a:r>
              <a:rPr lang="en" sz="1800" dirty="0">
                <a:latin typeface="Calibri" panose="020F0502020204030204" pitchFamily="34" charset="0"/>
                <a:ea typeface="Calibri" panose="020F0502020204030204" pitchFamily="34" charset="0"/>
                <a:cs typeface="Calibri" panose="020F0502020204030204" pitchFamily="34" charset="0"/>
                <a:sym typeface="Calibri"/>
              </a:rPr>
              <a:t>Content-Security Policy (CSP)</a:t>
            </a:r>
            <a:endParaRPr sz="1800" dirty="0">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20000"/>
              </a:lnSpc>
              <a:buSzPts val="1800"/>
              <a:buFont typeface="Arial" panose="020B0604020202020204" pitchFamily="34" charset="0"/>
              <a:buChar char="•"/>
            </a:pPr>
            <a:r>
              <a:rPr lang="en" sz="1800" dirty="0">
                <a:latin typeface="Calibri" panose="020F0502020204030204" pitchFamily="34" charset="0"/>
                <a:ea typeface="Calibri" panose="020F0502020204030204" pitchFamily="34" charset="0"/>
                <a:cs typeface="Calibri" panose="020F0502020204030204" pitchFamily="34" charset="0"/>
                <a:sym typeface="Calibri"/>
              </a:rPr>
              <a:t>HTTP Strict-Transport-Security (HSTS)</a:t>
            </a:r>
            <a:endParaRPr sz="1800" dirty="0">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20000"/>
              </a:lnSpc>
              <a:buSzPts val="1800"/>
              <a:buFont typeface="Arial" panose="020B0604020202020204" pitchFamily="34" charset="0"/>
              <a:buChar char="•"/>
            </a:pPr>
            <a:r>
              <a:rPr lang="en" sz="1800" dirty="0">
                <a:latin typeface="Calibri" panose="020F0502020204030204" pitchFamily="34" charset="0"/>
                <a:ea typeface="Calibri" panose="020F0502020204030204" pitchFamily="34" charset="0"/>
                <a:cs typeface="Calibri" panose="020F0502020204030204" pitchFamily="34" charset="0"/>
                <a:sym typeface="Calibri"/>
              </a:rPr>
              <a:t>X-Frame-Options (XFO)</a:t>
            </a:r>
            <a:endParaRPr sz="1800" dirty="0">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20000"/>
              </a:lnSpc>
              <a:buSzPts val="1800"/>
              <a:buFont typeface="Arial" panose="020B0604020202020204" pitchFamily="34" charset="0"/>
              <a:buChar char="•"/>
            </a:pPr>
            <a:r>
              <a:rPr lang="en" sz="1800" dirty="0">
                <a:latin typeface="Calibri" panose="020F0502020204030204" pitchFamily="34" charset="0"/>
                <a:ea typeface="Calibri" panose="020F0502020204030204" pitchFamily="34" charset="0"/>
                <a:cs typeface="Calibri" panose="020F0502020204030204" pitchFamily="34" charset="0"/>
                <a:sym typeface="Calibri"/>
              </a:rPr>
              <a:t>X-Content-Type-Options</a:t>
            </a:r>
            <a:endParaRPr sz="1800" dirty="0">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20000"/>
              </a:lnSpc>
              <a:buSzPts val="1800"/>
              <a:buFont typeface="Arial" panose="020B0604020202020204" pitchFamily="34" charset="0"/>
              <a:buChar char="•"/>
            </a:pPr>
            <a:r>
              <a:rPr lang="en" sz="1800" dirty="0">
                <a:latin typeface="Calibri" panose="020F0502020204030204" pitchFamily="34" charset="0"/>
                <a:ea typeface="Calibri" panose="020F0502020204030204" pitchFamily="34" charset="0"/>
                <a:cs typeface="Calibri" panose="020F0502020204030204" pitchFamily="34" charset="0"/>
                <a:sym typeface="Calibri"/>
              </a:rPr>
              <a:t>Cross-Origin Resource Sharing (CORS)</a:t>
            </a:r>
            <a:endParaRPr sz="1800" dirty="0">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20000"/>
              </a:lnSpc>
              <a:buSzPts val="1800"/>
              <a:buFont typeface="Arial" panose="020B0604020202020204" pitchFamily="34" charset="0"/>
              <a:buChar char="•"/>
            </a:pPr>
            <a:r>
              <a:rPr lang="en" sz="1800" dirty="0">
                <a:latin typeface="Calibri" panose="020F0502020204030204" pitchFamily="34" charset="0"/>
                <a:ea typeface="Calibri" panose="020F0502020204030204" pitchFamily="34" charset="0"/>
                <a:cs typeface="Calibri" panose="020F0502020204030204" pitchFamily="34" charset="0"/>
                <a:sym typeface="Calibri"/>
              </a:rPr>
              <a:t>Set-Cookie</a:t>
            </a:r>
            <a:endParaRPr sz="1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15000"/>
              </a:lnSpc>
              <a:spcBef>
                <a:spcPts val="0"/>
              </a:spcBef>
              <a:spcAft>
                <a:spcPts val="0"/>
              </a:spcAft>
              <a:buSzPts val="1200"/>
              <a:buNone/>
            </a:pPr>
            <a:endParaRPr dirty="0">
              <a:solidFill>
                <a:schemeClr val="dk1"/>
              </a:solidFill>
              <a:latin typeface="Inter"/>
              <a:ea typeface="Inter"/>
              <a:cs typeface="Inter"/>
              <a:sym typeface="Inter"/>
            </a:endParaRPr>
          </a:p>
          <a:p>
            <a:pPr marL="457200" lvl="0" indent="-228600" algn="l" rtl="0">
              <a:lnSpc>
                <a:spcPct val="115000"/>
              </a:lnSpc>
              <a:spcBef>
                <a:spcPts val="0"/>
              </a:spcBef>
              <a:spcAft>
                <a:spcPts val="0"/>
              </a:spcAft>
              <a:buSzPts val="1200"/>
              <a:buNone/>
            </a:pPr>
            <a:endParaRPr dirty="0"/>
          </a:p>
        </p:txBody>
      </p:sp>
      <p:pic>
        <p:nvPicPr>
          <p:cNvPr id="3" name="Audio 4">
            <a:hlinkClick r:id="" action="ppaction://media"/>
            <a:extLst>
              <a:ext uri="{FF2B5EF4-FFF2-40B4-BE49-F238E27FC236}">
                <a16:creationId xmlns:a16="http://schemas.microsoft.com/office/drawing/2014/main" id="{1ECC5079-A00B-77AA-22BD-973E91BF921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pic>
        <p:nvPicPr>
          <p:cNvPr id="5" name="Google Shape;143;p30">
            <a:extLst>
              <a:ext uri="{FF2B5EF4-FFF2-40B4-BE49-F238E27FC236}">
                <a16:creationId xmlns:a16="http://schemas.microsoft.com/office/drawing/2014/main" id="{5AC50BB0-71C4-05FC-894C-65663E7415E9}"/>
              </a:ext>
            </a:extLst>
          </p:cNvPr>
          <p:cNvPicPr preferRelativeResize="0"/>
          <p:nvPr/>
        </p:nvPicPr>
        <p:blipFill rotWithShape="1">
          <a:blip r:embed="rId7">
            <a:alphaModFix/>
          </a:blip>
          <a:srcRect/>
          <a:stretch/>
        </p:blipFill>
        <p:spPr>
          <a:xfrm>
            <a:off x="5022867" y="1144125"/>
            <a:ext cx="3613133" cy="1967974"/>
          </a:xfrm>
          <a:prstGeom prst="rect">
            <a:avLst/>
          </a:prstGeom>
          <a:noFill/>
          <a:ln>
            <a:noFill/>
          </a:ln>
        </p:spPr>
      </p:pic>
    </p:spTree>
  </p:cSld>
  <p:clrMapOvr>
    <a:masterClrMapping/>
  </p:clrMapOvr>
  <p:transition spd="slow" advClick="0" advTm="748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48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7" name="Google Shape;137;p29"/>
          <p:cNvSpPr txBox="1">
            <a:spLocks noGrp="1"/>
          </p:cNvSpPr>
          <p:nvPr>
            <p:ph type="title"/>
          </p:nvPr>
        </p:nvSpPr>
        <p:spPr>
          <a:xfrm>
            <a:off x="387900" y="512301"/>
            <a:ext cx="8368200" cy="6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sz="2800" dirty="0">
                <a:solidFill>
                  <a:schemeClr val="dk1"/>
                </a:solidFill>
                <a:latin typeface="Calibri"/>
                <a:ea typeface="Calibri"/>
                <a:cs typeface="Calibri"/>
                <a:sym typeface="Calibri"/>
              </a:rPr>
              <a:t>Background and Related Work</a:t>
            </a:r>
            <a:endParaRPr sz="2800" dirty="0">
              <a:solidFill>
                <a:schemeClr val="dk1"/>
              </a:solidFill>
              <a:latin typeface="Calibri"/>
              <a:ea typeface="Calibri"/>
              <a:cs typeface="Calibri"/>
              <a:sym typeface="Calibri"/>
            </a:endParaRPr>
          </a:p>
        </p:txBody>
      </p:sp>
      <p:sp>
        <p:nvSpPr>
          <p:cNvPr id="136" name="Google Shape;136;p29"/>
          <p:cNvSpPr txBox="1">
            <a:spLocks noGrp="1"/>
          </p:cNvSpPr>
          <p:nvPr>
            <p:ph type="body" idx="1"/>
          </p:nvPr>
        </p:nvSpPr>
        <p:spPr>
          <a:xfrm>
            <a:off x="387899" y="1489825"/>
            <a:ext cx="4428319" cy="30789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SzPts val="1200"/>
              <a:buNone/>
            </a:pPr>
            <a:r>
              <a:rPr lang="en" sz="2400"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Security-related Request Headers</a:t>
            </a:r>
            <a:endParaRPr sz="2400" dirty="0">
              <a:latin typeface="Calibri" panose="020F0502020204030204" pitchFamily="34" charset="0"/>
              <a:ea typeface="Calibri" panose="020F0502020204030204" pitchFamily="34" charset="0"/>
              <a:cs typeface="Calibri" panose="020F0502020204030204" pitchFamily="34" charset="0"/>
            </a:endParaRPr>
          </a:p>
          <a:p>
            <a:pPr marL="0" marR="0" lvl="0" indent="0" algn="l" rtl="0">
              <a:lnSpc>
                <a:spcPct val="100000"/>
              </a:lnSpc>
              <a:spcBef>
                <a:spcPts val="0"/>
              </a:spcBef>
              <a:spcAft>
                <a:spcPts val="0"/>
              </a:spcAft>
              <a:buSzPts val="1200"/>
              <a:buNone/>
            </a:pPr>
            <a:endParaRPr sz="2400"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endParaRPr>
          </a:p>
          <a:p>
            <a:pPr marL="285750" indent="-285750">
              <a:lnSpc>
                <a:spcPct val="120000"/>
              </a:lnSpc>
              <a:buSzPts val="1800"/>
              <a:buFont typeface="Arial" panose="020B0604020202020204" pitchFamily="34" charset="0"/>
              <a:buChar char="•"/>
            </a:pPr>
            <a:r>
              <a:rPr lang="en" sz="1800" dirty="0">
                <a:latin typeface="Calibri" panose="020F0502020204030204" pitchFamily="34" charset="0"/>
                <a:ea typeface="Calibri" panose="020F0502020204030204" pitchFamily="34" charset="0"/>
                <a:cs typeface="Calibri" panose="020F0502020204030204" pitchFamily="34" charset="0"/>
                <a:sym typeface="Calibri"/>
              </a:rPr>
              <a:t>Referrer and Origin</a:t>
            </a:r>
            <a:endParaRPr sz="1800" dirty="0">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20000"/>
              </a:lnSpc>
              <a:buSzPts val="1800"/>
              <a:buFont typeface="Arial" panose="020B0604020202020204" pitchFamily="34" charset="0"/>
              <a:buChar char="•"/>
            </a:pPr>
            <a:endParaRPr sz="1800" dirty="0">
              <a:latin typeface="Calibri" panose="020F0502020204030204" pitchFamily="34" charset="0"/>
              <a:ea typeface="Calibri" panose="020F0502020204030204" pitchFamily="34" charset="0"/>
              <a:cs typeface="Calibri" panose="020F0502020204030204" pitchFamily="34" charset="0"/>
              <a:sym typeface="Calibri"/>
            </a:endParaRPr>
          </a:p>
          <a:p>
            <a:pPr marL="285750" indent="-285750">
              <a:lnSpc>
                <a:spcPct val="120000"/>
              </a:lnSpc>
              <a:buSzPts val="1800"/>
              <a:buFont typeface="Arial" panose="020B0604020202020204" pitchFamily="34" charset="0"/>
              <a:buChar char="•"/>
            </a:pPr>
            <a:r>
              <a:rPr lang="en" sz="1800" dirty="0">
                <a:latin typeface="Calibri" panose="020F0502020204030204" pitchFamily="34" charset="0"/>
                <a:ea typeface="Calibri" panose="020F0502020204030204" pitchFamily="34" charset="0"/>
                <a:cs typeface="Calibri" panose="020F0502020204030204" pitchFamily="34" charset="0"/>
                <a:sym typeface="Calibri"/>
              </a:rPr>
              <a:t>Fetch Metadata</a:t>
            </a:r>
            <a:endParaRPr sz="1800" dirty="0">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20000"/>
              </a:lnSpc>
              <a:buSzPts val="1800"/>
              <a:buFont typeface="Arial" panose="020B0604020202020204" pitchFamily="34" charset="0"/>
              <a:buChar char="•"/>
            </a:pPr>
            <a:endParaRPr sz="1800" dirty="0">
              <a:latin typeface="Calibri" panose="020F0502020204030204" pitchFamily="34" charset="0"/>
              <a:ea typeface="Calibri" panose="020F0502020204030204" pitchFamily="34" charset="0"/>
              <a:cs typeface="Calibri" panose="020F0502020204030204" pitchFamily="34" charset="0"/>
              <a:sym typeface="Calibri"/>
            </a:endParaRPr>
          </a:p>
          <a:p>
            <a:pPr marL="285750" indent="-285750">
              <a:lnSpc>
                <a:spcPct val="120000"/>
              </a:lnSpc>
              <a:buSzPts val="1800"/>
              <a:buFont typeface="Arial" panose="020B0604020202020204" pitchFamily="34" charset="0"/>
              <a:buChar char="•"/>
            </a:pPr>
            <a:r>
              <a:rPr lang="en" sz="1800" dirty="0">
                <a:latin typeface="Calibri" panose="020F0502020204030204" pitchFamily="34" charset="0"/>
                <a:ea typeface="Calibri" panose="020F0502020204030204" pitchFamily="34" charset="0"/>
                <a:cs typeface="Calibri" panose="020F0502020204030204" pitchFamily="34" charset="0"/>
                <a:sym typeface="Calibri"/>
              </a:rPr>
              <a:t>upgrade-insecure-requests</a:t>
            </a:r>
            <a:endParaRPr sz="1800" dirty="0">
              <a:latin typeface="Calibri" panose="020F0502020204030204" pitchFamily="34" charset="0"/>
              <a:ea typeface="Calibri" panose="020F0502020204030204" pitchFamily="34" charset="0"/>
              <a:cs typeface="Calibri" panose="020F0502020204030204" pitchFamily="34" charset="0"/>
            </a:endParaRPr>
          </a:p>
          <a:p>
            <a:pPr marL="0" lvl="0" indent="0">
              <a:lnSpc>
                <a:spcPct val="120000"/>
              </a:lnSpc>
              <a:buSzPts val="1800"/>
              <a:buNone/>
            </a:pPr>
            <a:endParaRPr sz="1800" dirty="0">
              <a:latin typeface="Calibri" panose="020F0502020204030204" pitchFamily="34" charset="0"/>
              <a:ea typeface="Calibri" panose="020F0502020204030204" pitchFamily="34" charset="0"/>
              <a:cs typeface="Calibri" panose="020F0502020204030204" pitchFamily="34" charset="0"/>
              <a:sym typeface="Calibri"/>
            </a:endParaRPr>
          </a:p>
          <a:p>
            <a:pPr marL="285750" lvl="0" indent="-285750">
              <a:lnSpc>
                <a:spcPct val="120000"/>
              </a:lnSpc>
              <a:buSzPts val="1800"/>
              <a:buFont typeface="Arial" panose="020B0604020202020204" pitchFamily="34" charset="0"/>
              <a:buChar char="•"/>
            </a:pPr>
            <a:endParaRPr sz="1800" dirty="0">
              <a:latin typeface="Calibri" panose="020F0502020204030204" pitchFamily="34" charset="0"/>
              <a:ea typeface="Calibri" panose="020F0502020204030204" pitchFamily="34" charset="0"/>
              <a:cs typeface="Calibri" panose="020F0502020204030204" pitchFamily="34" charset="0"/>
              <a:sym typeface="Inter"/>
            </a:endParaRPr>
          </a:p>
          <a:p>
            <a:pPr marL="0" marR="0" lvl="0" indent="0" algn="l" rtl="0">
              <a:lnSpc>
                <a:spcPct val="100000"/>
              </a:lnSpc>
              <a:spcBef>
                <a:spcPts val="0"/>
              </a:spcBef>
              <a:spcAft>
                <a:spcPts val="0"/>
              </a:spcAft>
              <a:buSzPts val="1200"/>
              <a:buNone/>
            </a:pPr>
            <a:endParaRPr dirty="0">
              <a:solidFill>
                <a:schemeClr val="dk1"/>
              </a:solidFill>
              <a:latin typeface="Inter"/>
              <a:ea typeface="Inter"/>
              <a:cs typeface="Inter"/>
              <a:sym typeface="Inter"/>
            </a:endParaRPr>
          </a:p>
          <a:p>
            <a:pPr marL="457200" lvl="0" indent="-228600" algn="l" rtl="0">
              <a:lnSpc>
                <a:spcPct val="115000"/>
              </a:lnSpc>
              <a:spcBef>
                <a:spcPts val="0"/>
              </a:spcBef>
              <a:spcAft>
                <a:spcPts val="0"/>
              </a:spcAft>
              <a:buSzPts val="1200"/>
              <a:buNone/>
            </a:pPr>
            <a:endParaRPr dirty="0"/>
          </a:p>
        </p:txBody>
      </p:sp>
      <p:pic>
        <p:nvPicPr>
          <p:cNvPr id="2" name="Audio 7">
            <a:hlinkClick r:id="" action="ppaction://media"/>
            <a:extLst>
              <a:ext uri="{FF2B5EF4-FFF2-40B4-BE49-F238E27FC236}">
                <a16:creationId xmlns:a16="http://schemas.microsoft.com/office/drawing/2014/main" id="{EBAD5008-9494-A5D1-B110-F9F87594294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p:transition spd="slow" advClick="0" advTm="40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4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31"/>
          <p:cNvSpPr txBox="1"/>
          <p:nvPr/>
        </p:nvSpPr>
        <p:spPr>
          <a:xfrm>
            <a:off x="381479" y="722846"/>
            <a:ext cx="7746000" cy="507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dirty="0">
              <a:solidFill>
                <a:schemeClr val="dk1"/>
              </a:solidFill>
              <a:latin typeface="Calibri"/>
              <a:ea typeface="Calibri"/>
              <a:cs typeface="Calibri"/>
              <a:sym typeface="Calibri"/>
            </a:endParaRPr>
          </a:p>
        </p:txBody>
      </p:sp>
      <p:sp>
        <p:nvSpPr>
          <p:cNvPr id="149" name="Google Shape;149;p31"/>
          <p:cNvSpPr txBox="1"/>
          <p:nvPr/>
        </p:nvSpPr>
        <p:spPr>
          <a:xfrm>
            <a:off x="381479" y="1495567"/>
            <a:ext cx="6340200" cy="2477571"/>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2000" b="0" i="0" u="none" strike="noStrike" cap="none" dirty="0">
                <a:solidFill>
                  <a:schemeClr val="dk1"/>
                </a:solidFill>
                <a:latin typeface="Calibri"/>
                <a:ea typeface="Calibri"/>
                <a:cs typeface="Calibri"/>
                <a:sym typeface="Calibri"/>
              </a:rPr>
              <a:t>Related Work</a:t>
            </a:r>
            <a:endParaRPr lang="en-CA" sz="2000" b="0" i="0" u="none" strike="noStrike" cap="none" dirty="0">
              <a:solidFill>
                <a:schemeClr val="dk1"/>
              </a:solidFill>
              <a:latin typeface="Calibri"/>
              <a:ea typeface="Calibri"/>
              <a:cs typeface="Calibri"/>
              <a:sym typeface="Calibri"/>
            </a:endParaRPr>
          </a:p>
          <a:p>
            <a:pPr marL="0" marR="0" lvl="0" indent="114300" algn="l" rtl="0">
              <a:lnSpc>
                <a:spcPct val="100000"/>
              </a:lnSpc>
              <a:spcBef>
                <a:spcPts val="0"/>
              </a:spcBef>
              <a:spcAft>
                <a:spcPts val="0"/>
              </a:spcAft>
              <a:buClr>
                <a:schemeClr val="dk1"/>
              </a:buClr>
              <a:buSzPts val="1800"/>
              <a:buFont typeface="Arial"/>
              <a:buNone/>
            </a:pPr>
            <a:endParaRPr lang="en-CA" sz="1600" b="0" i="0" u="none" strike="noStrike" cap="none" dirty="0">
              <a:solidFill>
                <a:schemeClr val="dk1"/>
              </a:solidFill>
              <a:latin typeface="Calibri"/>
              <a:ea typeface="Calibri"/>
              <a:cs typeface="Calibri"/>
              <a:sym typeface="Calibri"/>
            </a:endParaRPr>
          </a:p>
          <a:p>
            <a:pPr marL="285750" indent="-285750">
              <a:lnSpc>
                <a:spcPct val="110000"/>
              </a:lnSpc>
              <a:buClr>
                <a:schemeClr val="dk1"/>
              </a:buClr>
              <a:buSzPts val="1800"/>
              <a:buFont typeface="Arial" panose="020B0604020202020204" pitchFamily="34" charset="0"/>
              <a:buChar char="•"/>
            </a:pPr>
            <a:r>
              <a:rPr lang="en" sz="1800" dirty="0">
                <a:solidFill>
                  <a:schemeClr val="dk1"/>
                </a:solidFill>
                <a:latin typeface="Calibri"/>
                <a:ea typeface="Calibri"/>
                <a:cs typeface="Calibri"/>
                <a:sym typeface="Calibri"/>
              </a:rPr>
              <a:t>Malicious Browser Extensions</a:t>
            </a:r>
            <a:endParaRPr sz="1800" dirty="0">
              <a:solidFill>
                <a:schemeClr val="dk1"/>
              </a:solidFill>
              <a:latin typeface="Calibri"/>
              <a:ea typeface="Calibri"/>
              <a:cs typeface="Calibri"/>
              <a:sym typeface="Calibri"/>
            </a:endParaRPr>
          </a:p>
          <a:p>
            <a:pPr marL="285750" indent="-285750">
              <a:lnSpc>
                <a:spcPct val="110000"/>
              </a:lnSpc>
              <a:buClr>
                <a:schemeClr val="dk1"/>
              </a:buClr>
              <a:buSzPts val="1800"/>
              <a:buFont typeface="Arial" panose="020B0604020202020204" pitchFamily="34" charset="0"/>
              <a:buChar char="•"/>
            </a:pPr>
            <a:endParaRPr sz="1800" dirty="0">
              <a:solidFill>
                <a:schemeClr val="dk1"/>
              </a:solidFill>
              <a:latin typeface="Calibri"/>
              <a:ea typeface="Calibri"/>
              <a:cs typeface="Calibri"/>
              <a:sym typeface="Calibri"/>
            </a:endParaRPr>
          </a:p>
          <a:p>
            <a:pPr marL="285750" indent="-285750">
              <a:lnSpc>
                <a:spcPct val="110000"/>
              </a:lnSpc>
              <a:buClr>
                <a:schemeClr val="dk1"/>
              </a:buClr>
              <a:buSzPts val="1800"/>
              <a:buFont typeface="Arial" panose="020B0604020202020204" pitchFamily="34" charset="0"/>
              <a:buChar char="•"/>
            </a:pPr>
            <a:r>
              <a:rPr lang="en" sz="1800" dirty="0">
                <a:solidFill>
                  <a:schemeClr val="dk1"/>
                </a:solidFill>
                <a:latin typeface="Calibri"/>
                <a:ea typeface="Calibri"/>
                <a:cs typeface="Calibri"/>
                <a:sym typeface="Calibri"/>
              </a:rPr>
              <a:t>Vulnerable Browser Extensions</a:t>
            </a:r>
            <a:endParaRPr sz="1800" dirty="0">
              <a:solidFill>
                <a:schemeClr val="dk1"/>
              </a:solidFill>
              <a:latin typeface="Calibri"/>
              <a:ea typeface="Calibri"/>
              <a:cs typeface="Calibri"/>
              <a:sym typeface="Roboto"/>
            </a:endParaRPr>
          </a:p>
          <a:p>
            <a:pPr marL="285750" indent="-285750">
              <a:lnSpc>
                <a:spcPct val="110000"/>
              </a:lnSpc>
              <a:buClr>
                <a:schemeClr val="dk1"/>
              </a:buClr>
              <a:buSzPts val="1800"/>
              <a:buFont typeface="Arial" panose="020B0604020202020204" pitchFamily="34" charset="0"/>
              <a:buChar char="•"/>
            </a:pPr>
            <a:endParaRPr sz="1800" dirty="0">
              <a:solidFill>
                <a:schemeClr val="dk1"/>
              </a:solidFill>
              <a:latin typeface="Calibri"/>
              <a:ea typeface="Calibri"/>
              <a:cs typeface="Calibri"/>
              <a:sym typeface="Calibri"/>
            </a:endParaRPr>
          </a:p>
          <a:p>
            <a:pPr marL="285750" indent="-285750">
              <a:lnSpc>
                <a:spcPct val="110000"/>
              </a:lnSpc>
              <a:buClr>
                <a:schemeClr val="dk1"/>
              </a:buClr>
              <a:buSzPts val="1800"/>
              <a:buFont typeface="Arial" panose="020B0604020202020204" pitchFamily="34" charset="0"/>
              <a:buChar char="•"/>
            </a:pPr>
            <a:r>
              <a:rPr lang="en" sz="1800" dirty="0">
                <a:solidFill>
                  <a:schemeClr val="dk1"/>
                </a:solidFill>
                <a:latin typeface="Calibri"/>
                <a:ea typeface="Calibri"/>
                <a:cs typeface="Calibri"/>
                <a:sym typeface="Calibri"/>
              </a:rPr>
              <a:t>Header Interference by Extensions</a:t>
            </a:r>
            <a:endParaRPr sz="1800" dirty="0">
              <a:solidFill>
                <a:schemeClr val="dk1"/>
              </a:solidFill>
              <a:latin typeface="Calibri"/>
              <a:ea typeface="Calibri"/>
              <a:cs typeface="Calibri"/>
              <a:sym typeface="Inte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Arial"/>
              <a:ea typeface="Arial"/>
              <a:cs typeface="Arial"/>
              <a:sym typeface="Arial"/>
            </a:endParaRPr>
          </a:p>
        </p:txBody>
      </p:sp>
      <p:pic>
        <p:nvPicPr>
          <p:cNvPr id="150" name="Google Shape;150;p31"/>
          <p:cNvPicPr preferRelativeResize="0"/>
          <p:nvPr/>
        </p:nvPicPr>
        <p:blipFill rotWithShape="1">
          <a:blip r:embed="rId5">
            <a:alphaModFix/>
          </a:blip>
          <a:srcRect/>
          <a:stretch/>
        </p:blipFill>
        <p:spPr>
          <a:xfrm>
            <a:off x="4633159" y="1317218"/>
            <a:ext cx="4177039" cy="3103436"/>
          </a:xfrm>
          <a:prstGeom prst="rect">
            <a:avLst/>
          </a:prstGeom>
          <a:noFill/>
          <a:ln>
            <a:noFill/>
          </a:ln>
        </p:spPr>
      </p:pic>
      <p:pic>
        <p:nvPicPr>
          <p:cNvPr id="2" name="Audio 1">
            <a:hlinkClick r:id="" action="ppaction://media"/>
            <a:extLst>
              <a:ext uri="{FF2B5EF4-FFF2-40B4-BE49-F238E27FC236}">
                <a16:creationId xmlns:a16="http://schemas.microsoft.com/office/drawing/2014/main" id="{BFB9B585-391C-1FFD-682A-D20D5E1BA4B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
        <p:nvSpPr>
          <p:cNvPr id="6" name="Title 5">
            <a:extLst>
              <a:ext uri="{FF2B5EF4-FFF2-40B4-BE49-F238E27FC236}">
                <a16:creationId xmlns:a16="http://schemas.microsoft.com/office/drawing/2014/main" id="{753717AC-044A-1AAD-B25B-258A3CB2A1B7}"/>
              </a:ext>
            </a:extLst>
          </p:cNvPr>
          <p:cNvSpPr>
            <a:spLocks noGrp="1"/>
          </p:cNvSpPr>
          <p:nvPr>
            <p:ph type="title"/>
          </p:nvPr>
        </p:nvSpPr>
        <p:spPr/>
        <p:txBody>
          <a:bodyPr>
            <a:normAutofit/>
          </a:bodyPr>
          <a:lstStyle/>
          <a:p>
            <a:r>
              <a:rPr lang="en-CA" sz="2800" b="0" i="0" u="none" strike="noStrike" cap="none" dirty="0">
                <a:solidFill>
                  <a:schemeClr val="dk1"/>
                </a:solidFill>
                <a:latin typeface="Calibri"/>
                <a:ea typeface="Calibri"/>
                <a:cs typeface="Calibri"/>
                <a:sym typeface="Calibri"/>
              </a:rPr>
              <a:t>Background and Related Work</a:t>
            </a:r>
            <a:endParaRPr lang="en-CA" sz="2800" dirty="0"/>
          </a:p>
        </p:txBody>
      </p:sp>
    </p:spTree>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6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32"/>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3000"/>
              <a:buNone/>
            </a:pPr>
            <a:r>
              <a:rPr lang="en" sz="2800">
                <a:latin typeface="Calibri"/>
                <a:ea typeface="Calibri"/>
                <a:cs typeface="Calibri"/>
                <a:sym typeface="Calibri"/>
              </a:rPr>
              <a:t>Research Methodology</a:t>
            </a:r>
            <a:endParaRPr/>
          </a:p>
        </p:txBody>
      </p:sp>
      <p:sp>
        <p:nvSpPr>
          <p:cNvPr id="156" name="Google Shape;156;p32"/>
          <p:cNvSpPr txBox="1">
            <a:spLocks noGrp="1"/>
          </p:cNvSpPr>
          <p:nvPr>
            <p:ph type="body" idx="1"/>
          </p:nvPr>
        </p:nvSpPr>
        <p:spPr>
          <a:xfrm>
            <a:off x="387900" y="1144125"/>
            <a:ext cx="2920505" cy="3470700"/>
          </a:xfrm>
          <a:prstGeom prst="rect">
            <a:avLst/>
          </a:prstGeom>
          <a:noFill/>
          <a:ln>
            <a:noFill/>
          </a:ln>
        </p:spPr>
        <p:txBody>
          <a:bodyPr spcFirstLastPara="1" wrap="square" lIns="91425" tIns="91425" rIns="91425" bIns="91425" anchor="t" anchorCtr="0">
            <a:normAutofit/>
          </a:bodyPr>
          <a:lstStyle/>
          <a:p>
            <a:pPr marL="171450" lvl="0" indent="-57150" algn="l" rtl="0">
              <a:lnSpc>
                <a:spcPct val="110000"/>
              </a:lnSpc>
              <a:spcBef>
                <a:spcPts val="0"/>
              </a:spcBef>
              <a:spcAft>
                <a:spcPts val="0"/>
              </a:spcAft>
              <a:buSzPts val="1800"/>
              <a:buFont typeface="Arial"/>
              <a:buNone/>
            </a:pPr>
            <a:endParaRPr dirty="0">
              <a:latin typeface="Calibri"/>
              <a:ea typeface="Calibri"/>
              <a:cs typeface="Calibri"/>
              <a:sym typeface="Calibri"/>
            </a:endParaRPr>
          </a:p>
          <a:p>
            <a:pPr marL="171450" lvl="0" indent="-171450" algn="l" rtl="0">
              <a:lnSpc>
                <a:spcPct val="110000"/>
              </a:lnSpc>
              <a:spcBef>
                <a:spcPts val="0"/>
              </a:spcBef>
              <a:spcAft>
                <a:spcPts val="0"/>
              </a:spcAft>
              <a:buSzPts val="1800"/>
              <a:buFont typeface="Arial"/>
              <a:buChar char="•"/>
            </a:pPr>
            <a:r>
              <a:rPr lang="en" dirty="0">
                <a:latin typeface="Calibri"/>
                <a:ea typeface="Calibri"/>
                <a:cs typeface="Calibri"/>
                <a:sym typeface="Calibri"/>
              </a:rPr>
              <a:t>Extension Analysis</a:t>
            </a:r>
            <a:endParaRPr dirty="0"/>
          </a:p>
          <a:p>
            <a:pPr marL="0" lvl="0" indent="0" algn="l" rtl="0">
              <a:lnSpc>
                <a:spcPct val="110000"/>
              </a:lnSpc>
              <a:spcBef>
                <a:spcPts val="0"/>
              </a:spcBef>
              <a:spcAft>
                <a:spcPts val="0"/>
              </a:spcAft>
              <a:buSzPts val="1800"/>
              <a:buNone/>
            </a:pPr>
            <a:endParaRPr dirty="0">
              <a:latin typeface="Calibri"/>
              <a:ea typeface="Calibri"/>
              <a:cs typeface="Calibri"/>
              <a:sym typeface="Calibri"/>
            </a:endParaRPr>
          </a:p>
          <a:p>
            <a:pPr marL="171450" lvl="0" indent="-171450" algn="l" rtl="0">
              <a:lnSpc>
                <a:spcPct val="110000"/>
              </a:lnSpc>
              <a:spcBef>
                <a:spcPts val="0"/>
              </a:spcBef>
              <a:spcAft>
                <a:spcPts val="0"/>
              </a:spcAft>
              <a:buSzPts val="1800"/>
              <a:buFont typeface="Arial"/>
              <a:buChar char="•"/>
            </a:pPr>
            <a:r>
              <a:rPr lang="en" dirty="0">
                <a:latin typeface="Calibri"/>
                <a:ea typeface="Calibri"/>
                <a:cs typeface="Calibri"/>
                <a:sym typeface="Calibri"/>
              </a:rPr>
              <a:t>Extension Instrumentation</a:t>
            </a:r>
            <a:endParaRPr dirty="0"/>
          </a:p>
          <a:p>
            <a:pPr marL="171450" lvl="0" indent="-57150" algn="l" rtl="0">
              <a:lnSpc>
                <a:spcPct val="110000"/>
              </a:lnSpc>
              <a:spcBef>
                <a:spcPts val="0"/>
              </a:spcBef>
              <a:spcAft>
                <a:spcPts val="0"/>
              </a:spcAft>
              <a:buSzPts val="1800"/>
              <a:buFont typeface="Arial"/>
              <a:buNone/>
            </a:pPr>
            <a:endParaRPr dirty="0">
              <a:latin typeface="Calibri"/>
              <a:ea typeface="Calibri"/>
              <a:cs typeface="Calibri"/>
              <a:sym typeface="Calibri"/>
            </a:endParaRPr>
          </a:p>
          <a:p>
            <a:pPr marL="171450" lvl="0" indent="-171450" algn="l" rtl="0">
              <a:lnSpc>
                <a:spcPct val="110000"/>
              </a:lnSpc>
              <a:spcBef>
                <a:spcPts val="0"/>
              </a:spcBef>
              <a:spcAft>
                <a:spcPts val="0"/>
              </a:spcAft>
              <a:buSzPts val="1800"/>
              <a:buFont typeface="Arial"/>
              <a:buChar char="•"/>
            </a:pPr>
            <a:r>
              <a:rPr lang="en" dirty="0">
                <a:latin typeface="Calibri"/>
                <a:ea typeface="Calibri"/>
                <a:cs typeface="Calibri"/>
                <a:sym typeface="Calibri"/>
              </a:rPr>
              <a:t>URL Scheduling &amp; Header Collection</a:t>
            </a:r>
            <a:endParaRPr dirty="0"/>
          </a:p>
          <a:p>
            <a:pPr marL="171450" lvl="0" indent="-57150" algn="l" rtl="0">
              <a:lnSpc>
                <a:spcPct val="110000"/>
              </a:lnSpc>
              <a:spcBef>
                <a:spcPts val="0"/>
              </a:spcBef>
              <a:spcAft>
                <a:spcPts val="0"/>
              </a:spcAft>
              <a:buSzPts val="1800"/>
              <a:buFont typeface="Arial"/>
              <a:buNone/>
            </a:pPr>
            <a:endParaRPr dirty="0">
              <a:latin typeface="Calibri"/>
              <a:ea typeface="Calibri"/>
              <a:cs typeface="Calibri"/>
              <a:sym typeface="Calibri"/>
            </a:endParaRPr>
          </a:p>
          <a:p>
            <a:pPr marL="171450" lvl="0" indent="-171450" algn="l" rtl="0">
              <a:lnSpc>
                <a:spcPct val="110000"/>
              </a:lnSpc>
              <a:spcBef>
                <a:spcPts val="0"/>
              </a:spcBef>
              <a:spcAft>
                <a:spcPts val="0"/>
              </a:spcAft>
              <a:buSzPts val="1800"/>
              <a:buFont typeface="Arial"/>
              <a:buChar char="•"/>
            </a:pPr>
            <a:r>
              <a:rPr lang="en" dirty="0">
                <a:latin typeface="Calibri"/>
                <a:ea typeface="Calibri"/>
                <a:cs typeface="Calibri"/>
                <a:sym typeface="Calibri"/>
              </a:rPr>
              <a:t>Detecting Potentially Harmful Extensions</a:t>
            </a:r>
            <a:endParaRPr dirty="0">
              <a:latin typeface="Calibri"/>
              <a:ea typeface="Calibri"/>
              <a:cs typeface="Calibri"/>
              <a:sym typeface="Calibri"/>
            </a:endParaRPr>
          </a:p>
        </p:txBody>
      </p:sp>
      <p:pic>
        <p:nvPicPr>
          <p:cNvPr id="157" name="Google Shape;157;p32"/>
          <p:cNvPicPr preferRelativeResize="0"/>
          <p:nvPr/>
        </p:nvPicPr>
        <p:blipFill rotWithShape="1">
          <a:blip r:embed="rId5">
            <a:alphaModFix/>
          </a:blip>
          <a:srcRect/>
          <a:stretch/>
        </p:blipFill>
        <p:spPr>
          <a:xfrm>
            <a:off x="3398425" y="1186550"/>
            <a:ext cx="5609598" cy="3321526"/>
          </a:xfrm>
          <a:prstGeom prst="rect">
            <a:avLst/>
          </a:prstGeom>
          <a:noFill/>
          <a:ln>
            <a:noFill/>
          </a:ln>
        </p:spPr>
      </p:pic>
      <p:pic>
        <p:nvPicPr>
          <p:cNvPr id="4" name="Audio 3">
            <a:hlinkClick r:id="" action="ppaction://media"/>
            <a:extLst>
              <a:ext uri="{FF2B5EF4-FFF2-40B4-BE49-F238E27FC236}">
                <a16:creationId xmlns:a16="http://schemas.microsoft.com/office/drawing/2014/main" id="{A2D41888-D210-BDCE-D69D-B816CBE056A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p:transition spd="slow" advClick="0" advTm="904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3"/>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sz="2800">
                <a:latin typeface="Calibri"/>
                <a:ea typeface="Calibri"/>
                <a:cs typeface="Calibri"/>
                <a:sym typeface="Calibri"/>
              </a:rPr>
              <a:t>Extension Analysis</a:t>
            </a:r>
            <a:endParaRPr sz="2800">
              <a:latin typeface="Calibri"/>
              <a:ea typeface="Calibri"/>
              <a:cs typeface="Calibri"/>
              <a:sym typeface="Calibri"/>
            </a:endParaRPr>
          </a:p>
        </p:txBody>
      </p:sp>
      <p:sp>
        <p:nvSpPr>
          <p:cNvPr id="163" name="Google Shape;163;p33"/>
          <p:cNvSpPr txBox="1">
            <a:spLocks noGrp="1"/>
          </p:cNvSpPr>
          <p:nvPr>
            <p:ph type="body" idx="1"/>
          </p:nvPr>
        </p:nvSpPr>
        <p:spPr>
          <a:xfrm>
            <a:off x="387900" y="1113024"/>
            <a:ext cx="4346661" cy="3416400"/>
          </a:xfrm>
          <a:prstGeom prst="rect">
            <a:avLst/>
          </a:prstGeom>
          <a:noFill/>
          <a:ln>
            <a:noFill/>
          </a:ln>
        </p:spPr>
        <p:txBody>
          <a:bodyPr spcFirstLastPara="1" wrap="square" lIns="91425" tIns="91425" rIns="91425" bIns="91425" anchor="t" anchorCtr="0">
            <a:normAutofit/>
          </a:bodyPr>
          <a:lstStyle/>
          <a:p>
            <a:pPr marL="171450" lvl="0" indent="-57150" algn="l" rtl="0">
              <a:lnSpc>
                <a:spcPct val="100000"/>
              </a:lnSpc>
              <a:spcBef>
                <a:spcPts val="0"/>
              </a:spcBef>
              <a:spcAft>
                <a:spcPts val="0"/>
              </a:spcAft>
              <a:buSzPts val="1800"/>
              <a:buFont typeface="Arial"/>
              <a:buNone/>
            </a:pPr>
            <a:endParaRPr b="1" i="1" dirty="0">
              <a:latin typeface="Calibri"/>
              <a:ea typeface="Calibri"/>
              <a:cs typeface="Calibri"/>
              <a:sym typeface="Calibri"/>
            </a:endParaRPr>
          </a:p>
          <a:p>
            <a:pPr marL="171450" lvl="0" indent="-171450" algn="l" rtl="0">
              <a:lnSpc>
                <a:spcPct val="100000"/>
              </a:lnSpc>
              <a:spcBef>
                <a:spcPts val="0"/>
              </a:spcBef>
              <a:spcAft>
                <a:spcPts val="0"/>
              </a:spcAft>
              <a:buSzPts val="1800"/>
              <a:buFont typeface="Arial"/>
              <a:buChar char="•"/>
            </a:pPr>
            <a:r>
              <a:rPr lang="en" b="1" i="1" dirty="0">
                <a:latin typeface="Calibri"/>
                <a:ea typeface="Calibri"/>
                <a:cs typeface="Calibri"/>
                <a:sym typeface="Calibri"/>
              </a:rPr>
              <a:t>‘webRequest’</a:t>
            </a:r>
            <a:r>
              <a:rPr lang="en" dirty="0">
                <a:latin typeface="Calibri"/>
                <a:ea typeface="Calibri"/>
                <a:cs typeface="Calibri"/>
                <a:sym typeface="Calibri"/>
              </a:rPr>
              <a:t> and ‘</a:t>
            </a:r>
            <a:r>
              <a:rPr lang="en" b="1" i="1" dirty="0">
                <a:latin typeface="Calibri"/>
                <a:ea typeface="Calibri"/>
                <a:cs typeface="Calibri"/>
                <a:sym typeface="Calibri"/>
              </a:rPr>
              <a:t>webRequestBlocking’</a:t>
            </a:r>
            <a:endParaRPr dirty="0"/>
          </a:p>
          <a:p>
            <a:pPr marL="0" lvl="0" indent="0" algn="l" rtl="0">
              <a:lnSpc>
                <a:spcPct val="100000"/>
              </a:lnSpc>
              <a:spcBef>
                <a:spcPts val="0"/>
              </a:spcBef>
              <a:spcAft>
                <a:spcPts val="0"/>
              </a:spcAft>
              <a:buSzPts val="1800"/>
              <a:buNone/>
            </a:pPr>
            <a:endParaRPr b="1" i="1" dirty="0">
              <a:latin typeface="Calibri"/>
              <a:ea typeface="Calibri"/>
              <a:cs typeface="Calibri"/>
              <a:sym typeface="Calibri"/>
            </a:endParaRPr>
          </a:p>
          <a:p>
            <a:pPr marL="171450" lvl="0" indent="-171450" algn="l" rtl="0">
              <a:lnSpc>
                <a:spcPct val="100000"/>
              </a:lnSpc>
              <a:spcBef>
                <a:spcPts val="0"/>
              </a:spcBef>
              <a:spcAft>
                <a:spcPts val="0"/>
              </a:spcAft>
              <a:buSzPts val="1800"/>
              <a:buFont typeface="Arial"/>
              <a:buChar char="•"/>
            </a:pPr>
            <a:r>
              <a:rPr lang="en" dirty="0">
                <a:latin typeface="Calibri"/>
                <a:ea typeface="Calibri"/>
                <a:cs typeface="Calibri"/>
                <a:sym typeface="Calibri"/>
              </a:rPr>
              <a:t>Host permission</a:t>
            </a:r>
            <a:endParaRPr dirty="0"/>
          </a:p>
          <a:p>
            <a:pPr marL="171450" lvl="0" indent="-57150" algn="l" rtl="0">
              <a:lnSpc>
                <a:spcPct val="100000"/>
              </a:lnSpc>
              <a:spcBef>
                <a:spcPts val="0"/>
              </a:spcBef>
              <a:spcAft>
                <a:spcPts val="0"/>
              </a:spcAft>
              <a:buSzPts val="1800"/>
              <a:buFont typeface="Arial"/>
              <a:buNone/>
            </a:pPr>
            <a:endParaRPr dirty="0">
              <a:latin typeface="Calibri"/>
              <a:ea typeface="Calibri"/>
              <a:cs typeface="Calibri"/>
              <a:sym typeface="Calibri"/>
            </a:endParaRPr>
          </a:p>
          <a:p>
            <a:pPr marL="171450" lvl="0" indent="-171450" algn="l" rtl="0">
              <a:lnSpc>
                <a:spcPct val="100000"/>
              </a:lnSpc>
              <a:spcBef>
                <a:spcPts val="0"/>
              </a:spcBef>
              <a:spcAft>
                <a:spcPts val="0"/>
              </a:spcAft>
              <a:buSzPts val="1800"/>
              <a:buFont typeface="Arial"/>
              <a:buChar char="•"/>
            </a:pPr>
            <a:r>
              <a:rPr lang="en" b="1" i="1" dirty="0">
                <a:latin typeface="Calibri"/>
                <a:ea typeface="Calibri"/>
                <a:cs typeface="Calibri"/>
                <a:sym typeface="Calibri"/>
              </a:rPr>
              <a:t>'activeTab’</a:t>
            </a:r>
            <a:r>
              <a:rPr lang="en" dirty="0">
                <a:latin typeface="Calibri"/>
                <a:ea typeface="Calibri"/>
                <a:cs typeface="Calibri"/>
                <a:sym typeface="Calibri"/>
              </a:rPr>
              <a:t> privilege</a:t>
            </a:r>
            <a:endParaRPr dirty="0"/>
          </a:p>
          <a:p>
            <a:pPr marL="171450" lvl="0" indent="-57150" algn="l" rtl="0">
              <a:lnSpc>
                <a:spcPct val="100000"/>
              </a:lnSpc>
              <a:spcBef>
                <a:spcPts val="0"/>
              </a:spcBef>
              <a:spcAft>
                <a:spcPts val="0"/>
              </a:spcAft>
              <a:buSzPts val="1800"/>
              <a:buFont typeface="Arial"/>
              <a:buNone/>
            </a:pPr>
            <a:endParaRPr dirty="0">
              <a:latin typeface="Calibri"/>
              <a:ea typeface="Calibri"/>
              <a:cs typeface="Calibri"/>
              <a:sym typeface="Calibri"/>
            </a:endParaRPr>
          </a:p>
          <a:p>
            <a:pPr marL="171450" lvl="0" indent="-171450" algn="l" rtl="0">
              <a:lnSpc>
                <a:spcPct val="100000"/>
              </a:lnSpc>
              <a:spcBef>
                <a:spcPts val="0"/>
              </a:spcBef>
              <a:spcAft>
                <a:spcPts val="0"/>
              </a:spcAft>
              <a:buSzPts val="1800"/>
              <a:buFont typeface="Arial"/>
              <a:buChar char="•"/>
            </a:pPr>
            <a:r>
              <a:rPr lang="en" dirty="0">
                <a:latin typeface="Calibri"/>
                <a:ea typeface="Calibri"/>
                <a:cs typeface="Calibri"/>
                <a:sym typeface="Calibri"/>
              </a:rPr>
              <a:t>Extracting target hosts works where dynamic analysis fails</a:t>
            </a:r>
            <a:endParaRPr dirty="0">
              <a:latin typeface="Calibri"/>
              <a:ea typeface="Calibri"/>
              <a:cs typeface="Calibri"/>
              <a:sym typeface="Calibri"/>
            </a:endParaRPr>
          </a:p>
        </p:txBody>
      </p:sp>
      <p:pic>
        <p:nvPicPr>
          <p:cNvPr id="164" name="Google Shape;164;p33"/>
          <p:cNvPicPr preferRelativeResize="0"/>
          <p:nvPr/>
        </p:nvPicPr>
        <p:blipFill rotWithShape="1">
          <a:blip r:embed="rId5">
            <a:alphaModFix/>
          </a:blip>
          <a:srcRect/>
          <a:stretch/>
        </p:blipFill>
        <p:spPr>
          <a:xfrm>
            <a:off x="4454830" y="1769442"/>
            <a:ext cx="4543454" cy="2165766"/>
          </a:xfrm>
          <a:prstGeom prst="rect">
            <a:avLst/>
          </a:prstGeom>
          <a:noFill/>
          <a:ln>
            <a:noFill/>
          </a:ln>
        </p:spPr>
      </p:pic>
      <p:pic>
        <p:nvPicPr>
          <p:cNvPr id="6" name="Audio 5">
            <a:hlinkClick r:id="" action="ppaction://media"/>
            <a:extLst>
              <a:ext uri="{FF2B5EF4-FFF2-40B4-BE49-F238E27FC236}">
                <a16:creationId xmlns:a16="http://schemas.microsoft.com/office/drawing/2014/main" id="{4590F8B0-53DC-68D3-D774-9167E9AE3A8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p:transition spd="slow" advClick="0" advTm="61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4"/>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rmAutofit/>
          </a:bodyPr>
          <a:lstStyle/>
          <a:p>
            <a:pPr marL="0" lvl="0" indent="0" algn="l" rtl="0">
              <a:lnSpc>
                <a:spcPct val="100000"/>
              </a:lnSpc>
              <a:spcBef>
                <a:spcPts val="0"/>
              </a:spcBef>
              <a:spcAft>
                <a:spcPts val="0"/>
              </a:spcAft>
              <a:buSzPts val="3000"/>
              <a:buNone/>
            </a:pPr>
            <a:r>
              <a:rPr lang="en" sz="2800">
                <a:latin typeface="Calibri"/>
                <a:ea typeface="Calibri"/>
                <a:cs typeface="Calibri"/>
                <a:sym typeface="Calibri"/>
              </a:rPr>
              <a:t>Extension Instrumentation</a:t>
            </a:r>
            <a:endParaRPr sz="2800">
              <a:latin typeface="Calibri"/>
              <a:ea typeface="Calibri"/>
              <a:cs typeface="Calibri"/>
              <a:sym typeface="Calibri"/>
            </a:endParaRPr>
          </a:p>
        </p:txBody>
      </p:sp>
      <p:sp>
        <p:nvSpPr>
          <p:cNvPr id="170" name="Google Shape;170;p34"/>
          <p:cNvSpPr txBox="1">
            <a:spLocks noGrp="1"/>
          </p:cNvSpPr>
          <p:nvPr>
            <p:ph type="body" idx="1"/>
          </p:nvPr>
        </p:nvSpPr>
        <p:spPr>
          <a:xfrm>
            <a:off x="387900" y="1269075"/>
            <a:ext cx="3894540" cy="3416400"/>
          </a:xfrm>
          <a:prstGeom prst="rect">
            <a:avLst/>
          </a:prstGeom>
          <a:noFill/>
          <a:ln>
            <a:noFill/>
          </a:ln>
        </p:spPr>
        <p:txBody>
          <a:bodyPr spcFirstLastPara="1" wrap="square" lIns="91425" tIns="91425" rIns="91425" bIns="91425" anchor="t" anchorCtr="0">
            <a:normAutofit/>
          </a:bodyPr>
          <a:lstStyle/>
          <a:p>
            <a:pPr marL="171450" lvl="0" indent="-57150" algn="l" rtl="0">
              <a:lnSpc>
                <a:spcPct val="110000"/>
              </a:lnSpc>
              <a:spcBef>
                <a:spcPts val="0"/>
              </a:spcBef>
              <a:spcAft>
                <a:spcPts val="0"/>
              </a:spcAft>
              <a:buSzPts val="1800"/>
              <a:buFont typeface="Arial"/>
              <a:buNone/>
            </a:pPr>
            <a:endParaRPr dirty="0">
              <a:latin typeface="Calibri"/>
              <a:ea typeface="Calibri"/>
              <a:cs typeface="Calibri"/>
              <a:sym typeface="Calibri"/>
            </a:endParaRPr>
          </a:p>
          <a:p>
            <a:pPr marL="171450" lvl="0" indent="-171450" algn="l" rtl="0">
              <a:lnSpc>
                <a:spcPct val="110000"/>
              </a:lnSpc>
              <a:spcBef>
                <a:spcPts val="0"/>
              </a:spcBef>
              <a:spcAft>
                <a:spcPts val="0"/>
              </a:spcAft>
              <a:buSzPts val="1800"/>
              <a:buFont typeface="Arial"/>
              <a:buChar char="•"/>
            </a:pPr>
            <a:r>
              <a:rPr lang="en" dirty="0">
                <a:latin typeface="Calibri"/>
                <a:ea typeface="Calibri"/>
                <a:cs typeface="Calibri"/>
                <a:sym typeface="Calibri"/>
              </a:rPr>
              <a:t>Overwrites the native definition of the corresponding webRequest</a:t>
            </a:r>
            <a:endParaRPr dirty="0"/>
          </a:p>
          <a:p>
            <a:pPr marL="0" lvl="0" indent="0" algn="l" rtl="0">
              <a:lnSpc>
                <a:spcPct val="110000"/>
              </a:lnSpc>
              <a:spcBef>
                <a:spcPts val="0"/>
              </a:spcBef>
              <a:spcAft>
                <a:spcPts val="0"/>
              </a:spcAft>
              <a:buSzPts val="1800"/>
              <a:buNone/>
            </a:pPr>
            <a:endParaRPr dirty="0">
              <a:latin typeface="Calibri"/>
              <a:ea typeface="Calibri"/>
              <a:cs typeface="Calibri"/>
              <a:sym typeface="Calibri"/>
            </a:endParaRPr>
          </a:p>
          <a:p>
            <a:pPr marL="171450" lvl="0" indent="-171450" algn="l" rtl="0">
              <a:lnSpc>
                <a:spcPct val="110000"/>
              </a:lnSpc>
              <a:spcBef>
                <a:spcPts val="0"/>
              </a:spcBef>
              <a:spcAft>
                <a:spcPts val="0"/>
              </a:spcAft>
              <a:buSzPts val="1800"/>
              <a:buFont typeface="Arial"/>
              <a:buChar char="•"/>
            </a:pPr>
            <a:r>
              <a:rPr lang="en" dirty="0">
                <a:latin typeface="Calibri"/>
                <a:ea typeface="Calibri"/>
                <a:cs typeface="Calibri"/>
                <a:sym typeface="Calibri"/>
              </a:rPr>
              <a:t>Captures both original headers an their modified counterparts</a:t>
            </a:r>
            <a:endParaRPr dirty="0"/>
          </a:p>
          <a:p>
            <a:pPr marL="0" lvl="0" indent="0" algn="l" rtl="0">
              <a:lnSpc>
                <a:spcPct val="110000"/>
              </a:lnSpc>
              <a:spcBef>
                <a:spcPts val="0"/>
              </a:spcBef>
              <a:spcAft>
                <a:spcPts val="0"/>
              </a:spcAft>
              <a:buSzPts val="1800"/>
              <a:buNone/>
            </a:pPr>
            <a:endParaRPr dirty="0">
              <a:latin typeface="Calibri"/>
              <a:ea typeface="Calibri"/>
              <a:cs typeface="Calibri"/>
              <a:sym typeface="Calibri"/>
            </a:endParaRPr>
          </a:p>
          <a:p>
            <a:pPr marL="171450" lvl="0" indent="-171450" algn="l" rtl="0">
              <a:lnSpc>
                <a:spcPct val="110000"/>
              </a:lnSpc>
              <a:spcBef>
                <a:spcPts val="0"/>
              </a:spcBef>
              <a:spcAft>
                <a:spcPts val="0"/>
              </a:spcAft>
              <a:buSzPts val="1800"/>
              <a:buFont typeface="Arial"/>
              <a:buChar char="•"/>
            </a:pPr>
            <a:r>
              <a:rPr lang="en" b="1" i="1" dirty="0">
                <a:latin typeface="Calibri"/>
                <a:ea typeface="Calibri"/>
                <a:cs typeface="Calibri"/>
                <a:sym typeface="Calibri"/>
              </a:rPr>
              <a:t>onHeadersReceived.addListener </a:t>
            </a:r>
            <a:r>
              <a:rPr lang="en" dirty="0">
                <a:latin typeface="Calibri"/>
                <a:ea typeface="Calibri"/>
                <a:cs typeface="Calibri"/>
                <a:sym typeface="Calibri"/>
              </a:rPr>
              <a:t>is modified </a:t>
            </a:r>
            <a:endParaRPr dirty="0">
              <a:latin typeface="Calibri"/>
              <a:ea typeface="Calibri"/>
              <a:cs typeface="Calibri"/>
              <a:sym typeface="Calibri"/>
            </a:endParaRPr>
          </a:p>
          <a:p>
            <a:pPr marL="0" lvl="0" indent="0" algn="l" rtl="0">
              <a:lnSpc>
                <a:spcPct val="110000"/>
              </a:lnSpc>
              <a:spcBef>
                <a:spcPts val="1200"/>
              </a:spcBef>
              <a:spcAft>
                <a:spcPts val="1200"/>
              </a:spcAft>
              <a:buSzPts val="1800"/>
              <a:buNone/>
            </a:pPr>
            <a:endParaRPr dirty="0"/>
          </a:p>
        </p:txBody>
      </p:sp>
      <p:pic>
        <p:nvPicPr>
          <p:cNvPr id="171" name="Google Shape;171;p34"/>
          <p:cNvPicPr preferRelativeResize="0"/>
          <p:nvPr/>
        </p:nvPicPr>
        <p:blipFill rotWithShape="1">
          <a:blip r:embed="rId5">
            <a:alphaModFix/>
          </a:blip>
          <a:srcRect/>
          <a:stretch/>
        </p:blipFill>
        <p:spPr>
          <a:xfrm>
            <a:off x="4388381" y="1941706"/>
            <a:ext cx="4448999" cy="2063227"/>
          </a:xfrm>
          <a:prstGeom prst="rect">
            <a:avLst/>
          </a:prstGeom>
          <a:noFill/>
          <a:ln>
            <a:noFill/>
          </a:ln>
        </p:spPr>
      </p:pic>
      <p:pic>
        <p:nvPicPr>
          <p:cNvPr id="4" name="Audio 3">
            <a:hlinkClick r:id="" action="ppaction://media"/>
            <a:extLst>
              <a:ext uri="{FF2B5EF4-FFF2-40B4-BE49-F238E27FC236}">
                <a16:creationId xmlns:a16="http://schemas.microsoft.com/office/drawing/2014/main" id="{2C9C1623-A7DA-832B-418B-84A03043EB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p:transition spd="slow" advClick="0" advTm="27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TotalTime>
  <Words>2705</Words>
  <Application>Microsoft Office PowerPoint</Application>
  <PresentationFormat>On-screen Show (16:9)</PresentationFormat>
  <Paragraphs>296</Paragraphs>
  <Slides>25</Slides>
  <Notes>25</Notes>
  <HiddenSlides>0</HiddenSlides>
  <MMClips>25</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Roboto Slab</vt:lpstr>
      <vt:lpstr>League Spartan</vt:lpstr>
      <vt:lpstr>Calibri</vt:lpstr>
      <vt:lpstr>Roboto</vt:lpstr>
      <vt:lpstr>Times New Roman</vt:lpstr>
      <vt:lpstr>Inter</vt:lpstr>
      <vt:lpstr>Segoe UI</vt:lpstr>
      <vt:lpstr>Marina</vt:lpstr>
      <vt:lpstr>Helping or Hindering? </vt:lpstr>
      <vt:lpstr>INDEX</vt:lpstr>
      <vt:lpstr>Introduction</vt:lpstr>
      <vt:lpstr>Background and Related Work</vt:lpstr>
      <vt:lpstr>Background and Related Work</vt:lpstr>
      <vt:lpstr>Background and Related Work</vt:lpstr>
      <vt:lpstr>Research Methodology</vt:lpstr>
      <vt:lpstr>Extension Analysis</vt:lpstr>
      <vt:lpstr>Extension Instrumentation</vt:lpstr>
      <vt:lpstr>URL Scheduling &amp; Header Collection</vt:lpstr>
      <vt:lpstr>Detecting Potentially Harmful Extensions</vt:lpstr>
      <vt:lpstr>Chrome Extension Analysis</vt:lpstr>
      <vt:lpstr>Permissions &amp; Source Code Analysis</vt:lpstr>
      <vt:lpstr>Instrumentation Analysis</vt:lpstr>
      <vt:lpstr>Results and Overall Impact</vt:lpstr>
      <vt:lpstr>Temporal Evolution </vt:lpstr>
      <vt:lpstr>Disclosure &amp; Necessity for Modifications</vt:lpstr>
      <vt:lpstr>Disclosure &amp; Necessity for Modifications </vt:lpstr>
      <vt:lpstr>Security Impact</vt:lpstr>
      <vt:lpstr>Security Impact – Multi valued headers</vt:lpstr>
      <vt:lpstr>Discussion</vt:lpstr>
      <vt:lpstr>Discussion</vt:lpstr>
      <vt:lpstr>Discussion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Helping or Hindering? </dc:title>
  <cp:lastModifiedBy>nikhil chhadikar</cp:lastModifiedBy>
  <cp:revision>5</cp:revision>
  <dcterms:modified xsi:type="dcterms:W3CDTF">2023-03-29T04:57:19Z</dcterms:modified>
</cp:coreProperties>
</file>